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sldIdLst>
    <p:sldId id="261" r:id="rId6"/>
    <p:sldId id="256" r:id="rId7"/>
    <p:sldId id="257" r:id="rId8"/>
    <p:sldId id="258" r:id="rId9"/>
    <p:sldId id="262" r:id="rId10"/>
    <p:sldId id="259" r:id="rId11"/>
    <p:sldId id="263" r:id="rId12"/>
    <p:sldId id="264" r:id="rId13"/>
    <p:sldId id="265" r:id="rId14"/>
    <p:sldId id="267" r:id="rId15"/>
    <p:sldId id="266" r:id="rId16"/>
  </p:sldIdLst>
  <p:sldSz cx="24382413"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50" userDrawn="1">
          <p15:clr>
            <a:srgbClr val="A4A3A4"/>
          </p15:clr>
        </p15:guide>
        <p15:guide id="2" pos="853" userDrawn="1">
          <p15:clr>
            <a:srgbClr val="A4A3A4"/>
          </p15:clr>
        </p15:guide>
        <p15:guide id="3" pos="14483" userDrawn="1">
          <p15:clr>
            <a:srgbClr val="A4A3A4"/>
          </p15:clr>
        </p15:guide>
        <p15:guide id="4" orient="horz" pos="7767" userDrawn="1">
          <p15:clr>
            <a:srgbClr val="A4A3A4"/>
          </p15:clr>
        </p15:guide>
        <p15:guide id="5" pos="1556" userDrawn="1">
          <p15:clr>
            <a:srgbClr val="A4A3A4"/>
          </p15:clr>
        </p15:guide>
        <p15:guide id="6" pos="2032" userDrawn="1">
          <p15:clr>
            <a:srgbClr val="A4A3A4"/>
          </p15:clr>
        </p15:guide>
        <p15:guide id="7" pos="6727" userDrawn="1">
          <p15:clr>
            <a:srgbClr val="A4A3A4"/>
          </p15:clr>
        </p15:guide>
        <p15:guide id="8" pos="6296" userDrawn="1">
          <p15:clr>
            <a:srgbClr val="A4A3A4"/>
          </p15:clr>
        </p15:guide>
        <p15:guide id="9" pos="5548" userDrawn="1">
          <p15:clr>
            <a:srgbClr val="A4A3A4"/>
          </p15:clr>
        </p15:guide>
        <p15:guide id="10" pos="5117" userDrawn="1">
          <p15:clr>
            <a:srgbClr val="A4A3A4"/>
          </p15:clr>
        </p15:guide>
        <p15:guide id="11" pos="4346" userDrawn="1">
          <p15:clr>
            <a:srgbClr val="A4A3A4"/>
          </p15:clr>
        </p15:guide>
        <p15:guide id="12" pos="2758" userDrawn="1">
          <p15:clr>
            <a:srgbClr val="A4A3A4"/>
          </p15:clr>
        </p15:guide>
        <p15:guide id="13" pos="3212" userDrawn="1">
          <p15:clr>
            <a:srgbClr val="A4A3A4"/>
          </p15:clr>
        </p15:guide>
        <p15:guide id="14" pos="3915" userDrawn="1">
          <p15:clr>
            <a:srgbClr val="A4A3A4"/>
          </p15:clr>
        </p15:guide>
        <p15:guide id="15" pos="9789" userDrawn="1">
          <p15:clr>
            <a:srgbClr val="A4A3A4"/>
          </p15:clr>
        </p15:guide>
        <p15:guide id="16" pos="9063" userDrawn="1">
          <p15:clr>
            <a:srgbClr val="A4A3A4"/>
          </p15:clr>
        </p15:guide>
        <p15:guide id="17" pos="8632" userDrawn="1">
          <p15:clr>
            <a:srgbClr val="A4A3A4"/>
          </p15:clr>
        </p15:guide>
        <p15:guide id="18" pos="7453" userDrawn="1">
          <p15:clr>
            <a:srgbClr val="A4A3A4"/>
          </p15:clr>
        </p15:guide>
        <p15:guide id="19" pos="7884" userDrawn="1">
          <p15:clr>
            <a:srgbClr val="A4A3A4"/>
          </p15:clr>
        </p15:guide>
        <p15:guide id="20" pos="10242" userDrawn="1">
          <p15:clr>
            <a:srgbClr val="A4A3A4"/>
          </p15:clr>
        </p15:guide>
        <p15:guide id="21" pos="11399" userDrawn="1">
          <p15:clr>
            <a:srgbClr val="A4A3A4"/>
          </p15:clr>
        </p15:guide>
        <p15:guide id="22" pos="10968" userDrawn="1">
          <p15:clr>
            <a:srgbClr val="A4A3A4"/>
          </p15:clr>
        </p15:guide>
        <p15:guide id="23" pos="12125" userDrawn="1">
          <p15:clr>
            <a:srgbClr val="A4A3A4"/>
          </p15:clr>
        </p15:guide>
        <p15:guide id="24" pos="12556" userDrawn="1">
          <p15:clr>
            <a:srgbClr val="A4A3A4"/>
          </p15:clr>
        </p15:guide>
        <p15:guide id="25" pos="13327" userDrawn="1">
          <p15:clr>
            <a:srgbClr val="A4A3A4"/>
          </p15:clr>
        </p15:guide>
        <p15:guide id="26" pos="13758" userDrawn="1">
          <p15:clr>
            <a:srgbClr val="A4A3A4"/>
          </p15:clr>
        </p15:guide>
        <p15:guide id="27" orient="horz" pos="21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314C"/>
    <a:srgbClr val="E405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3C00F7-1A4E-B675-8E63-8F25736D5102}" v="1" dt="2026-10-14T13:10:32.548"/>
    <p1510:client id="{E9DD597F-0D73-DFAB-7BA8-1BC65F7142F6}" v="6" dt="2026-10-12T13:19:35.8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524"/>
    <p:restoredTop sz="96197"/>
  </p:normalViewPr>
  <p:slideViewPr>
    <p:cSldViewPr snapToGrid="0" showGuides="1">
      <p:cViewPr varScale="1">
        <p:scale>
          <a:sx n="30" d="100"/>
          <a:sy n="30" d="100"/>
        </p:scale>
        <p:origin x="1124" y="44"/>
      </p:cViewPr>
      <p:guideLst>
        <p:guide orient="horz" pos="850"/>
        <p:guide pos="853"/>
        <p:guide pos="14483"/>
        <p:guide orient="horz" pos="7767"/>
        <p:guide pos="1556"/>
        <p:guide pos="2032"/>
        <p:guide pos="6727"/>
        <p:guide pos="6296"/>
        <p:guide pos="5548"/>
        <p:guide pos="5117"/>
        <p:guide pos="4346"/>
        <p:guide pos="2758"/>
        <p:guide pos="3212"/>
        <p:guide pos="3915"/>
        <p:guide pos="9789"/>
        <p:guide pos="9063"/>
        <p:guide pos="8632"/>
        <p:guide pos="7453"/>
        <p:guide pos="7884"/>
        <p:guide pos="10242"/>
        <p:guide pos="11399"/>
        <p:guide pos="10968"/>
        <p:guide pos="12125"/>
        <p:guide pos="12556"/>
        <p:guide pos="13327"/>
        <p:guide pos="13758"/>
        <p:guide orient="horz" pos="216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F09FFC12-0E90-0E0E-2E69-5FD8AC50C2B5}"/>
              </a:ext>
            </a:extLst>
          </p:cNvPr>
          <p:cNvSpPr>
            <a:spLocks noGrp="1"/>
          </p:cNvSpPr>
          <p:nvPr>
            <p:ph type="title"/>
          </p:nvPr>
        </p:nvSpPr>
        <p:spPr>
          <a:xfrm>
            <a:off x="1371601" y="730251"/>
            <a:ext cx="21334522" cy="2651126"/>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8" name="Content Placeholder 2">
            <a:extLst>
              <a:ext uri="{FF2B5EF4-FFF2-40B4-BE49-F238E27FC236}">
                <a16:creationId xmlns:a16="http://schemas.microsoft.com/office/drawing/2014/main" id="{C22CA918-D1D5-D6AF-D615-E480B5418626}"/>
              </a:ext>
            </a:extLst>
          </p:cNvPr>
          <p:cNvSpPr>
            <a:spLocks noGrp="1"/>
          </p:cNvSpPr>
          <p:nvPr>
            <p:ph idx="13" hasCustomPrompt="1"/>
          </p:nvPr>
        </p:nvSpPr>
        <p:spPr>
          <a:xfrm>
            <a:off x="1371601" y="4431892"/>
            <a:ext cx="21334521" cy="7873093"/>
          </a:xfrm>
          <a:prstGeom prst="rect">
            <a:avLst/>
          </a:prstGeom>
        </p:spPr>
        <p:txBody>
          <a:bodyPr>
            <a:noAutofit/>
          </a:bodyPr>
          <a:lstStyle>
            <a:lvl1pPr marL="0" indent="0">
              <a:buNone/>
              <a:defRPr sz="3600">
                <a:solidFill>
                  <a:srgbClr val="08314C"/>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a:defRPr sz="2000"/>
            </a:lvl6pPr>
            <a:lvl7pPr>
              <a:defRPr sz="2000"/>
            </a:lvl7pPr>
            <a:lvl8pPr>
              <a:defRPr sz="2000"/>
            </a:lvl8pPr>
            <a:lvl9pPr>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a:t>
            </a:r>
          </a:p>
        </p:txBody>
      </p:sp>
    </p:spTree>
    <p:extLst>
      <p:ext uri="{BB962C8B-B14F-4D97-AF65-F5344CB8AC3E}">
        <p14:creationId xmlns:p14="http://schemas.microsoft.com/office/powerpoint/2010/main" val="4021111606"/>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7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4B2C531-0FE1-23AB-282E-8A00F4733ABC}"/>
              </a:ext>
            </a:extLst>
          </p:cNvPr>
          <p:cNvSpPr>
            <a:spLocks noGrp="1"/>
          </p:cNvSpPr>
          <p:nvPr>
            <p:ph type="title"/>
          </p:nvPr>
        </p:nvSpPr>
        <p:spPr>
          <a:xfrm>
            <a:off x="1371601" y="730251"/>
            <a:ext cx="21334522" cy="2651126"/>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8" name="Content Placeholder 2">
            <a:extLst>
              <a:ext uri="{FF2B5EF4-FFF2-40B4-BE49-F238E27FC236}">
                <a16:creationId xmlns:a16="http://schemas.microsoft.com/office/drawing/2014/main" id="{8930ED8D-4BDE-196E-914C-62E1395EEA5E}"/>
              </a:ext>
            </a:extLst>
          </p:cNvPr>
          <p:cNvSpPr>
            <a:spLocks noGrp="1"/>
          </p:cNvSpPr>
          <p:nvPr>
            <p:ph idx="13" hasCustomPrompt="1"/>
          </p:nvPr>
        </p:nvSpPr>
        <p:spPr>
          <a:xfrm>
            <a:off x="1371601" y="4431892"/>
            <a:ext cx="21334521" cy="7873093"/>
          </a:xfrm>
          <a:prstGeom prst="rect">
            <a:avLst/>
          </a:prstGeom>
        </p:spPr>
        <p:txBody>
          <a:bodyPr numCol="2" spcCol="1944000">
            <a:noAutofit/>
          </a:bodyPr>
          <a:lstStyle>
            <a:lvl1pPr marL="0" indent="0">
              <a:buNone/>
              <a:defRPr sz="3600">
                <a:solidFill>
                  <a:srgbClr val="08314C"/>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a:defRPr sz="2000"/>
            </a:lvl6pPr>
            <a:lvl7pPr>
              <a:defRPr sz="2000"/>
            </a:lvl7pPr>
            <a:lvl8pPr>
              <a:defRPr sz="2000"/>
            </a:lvl8pPr>
            <a:lvl9pPr>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two columns of text. Body copy style in two columns of text. Body copy style in two columns of text. Body copy style in two columns of text. Body copy style in two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two columns of text. Body copy style in two columns of text. Body copy style in two columns of text. Body copy style in two columns of text. Body copy style in two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two columns of text. Body copy style in two columns of text. Body copy style in two columns of text. Body copy style in two columns of text. Body copy style in two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two columns of text. Body copy style in two columns of text. Body copy style in two columns of text. Body copy style in two columns of text. Body copy style in two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1446281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re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2197031A-F39D-DAB3-81EA-64DB980B0253}"/>
              </a:ext>
            </a:extLst>
          </p:cNvPr>
          <p:cNvSpPr>
            <a:spLocks noGrp="1"/>
          </p:cNvSpPr>
          <p:nvPr>
            <p:ph type="title"/>
          </p:nvPr>
        </p:nvSpPr>
        <p:spPr>
          <a:xfrm>
            <a:off x="1371601" y="730251"/>
            <a:ext cx="21334522" cy="2651126"/>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8" name="Content Placeholder 2">
            <a:extLst>
              <a:ext uri="{FF2B5EF4-FFF2-40B4-BE49-F238E27FC236}">
                <a16:creationId xmlns:a16="http://schemas.microsoft.com/office/drawing/2014/main" id="{53B659A6-DCB3-F617-8D9C-E4B57AF63E56}"/>
              </a:ext>
            </a:extLst>
          </p:cNvPr>
          <p:cNvSpPr>
            <a:spLocks noGrp="1"/>
          </p:cNvSpPr>
          <p:nvPr>
            <p:ph idx="13" hasCustomPrompt="1"/>
          </p:nvPr>
        </p:nvSpPr>
        <p:spPr>
          <a:xfrm>
            <a:off x="1371601" y="4431892"/>
            <a:ext cx="21334521" cy="7873093"/>
          </a:xfrm>
          <a:prstGeom prst="rect">
            <a:avLst/>
          </a:prstGeom>
        </p:spPr>
        <p:txBody>
          <a:bodyPr wrap="square" numCol="3" spcCol="1944000">
            <a:noAutofit/>
          </a:bodyPr>
          <a:lstStyle>
            <a:lvl1pPr marL="0" indent="0">
              <a:buNone/>
              <a:defRPr sz="3600">
                <a:solidFill>
                  <a:srgbClr val="08314C"/>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a:defRPr sz="2000"/>
            </a:lvl6pPr>
            <a:lvl7pPr>
              <a:defRPr sz="2000"/>
            </a:lvl7pPr>
            <a:lvl8pPr>
              <a:defRPr sz="2000"/>
            </a:lvl8pPr>
            <a:lvl9pPr>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three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3287400552"/>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79"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6CAEB82-BA05-B409-C41D-B7EBDC79F7A2}"/>
              </a:ext>
            </a:extLst>
          </p:cNvPr>
          <p:cNvPicPr>
            <a:picLocks noChangeAspect="1"/>
          </p:cNvPicPr>
          <p:nvPr userDrawn="1"/>
        </p:nvPicPr>
        <p:blipFill>
          <a:blip r:embed="rId5"/>
          <a:srcRect/>
          <a:stretch/>
        </p:blipFill>
        <p:spPr>
          <a:xfrm>
            <a:off x="3" y="446"/>
            <a:ext cx="24383205" cy="13715553"/>
          </a:xfrm>
          <a:prstGeom prst="rect">
            <a:avLst/>
          </a:prstGeom>
        </p:spPr>
      </p:pic>
    </p:spTree>
    <p:extLst>
      <p:ext uri="{BB962C8B-B14F-4D97-AF65-F5344CB8AC3E}">
        <p14:creationId xmlns:p14="http://schemas.microsoft.com/office/powerpoint/2010/main" val="15659703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1828709" rtl="0" eaLnBrk="1" latinLnBrk="0" hangingPunct="1">
        <a:lnSpc>
          <a:spcPct val="90000"/>
        </a:lnSpc>
        <a:spcBef>
          <a:spcPct val="0"/>
        </a:spcBef>
        <a:buNone/>
        <a:defRPr sz="8800" b="1" kern="1200">
          <a:solidFill>
            <a:srgbClr val="08314C"/>
          </a:solidFill>
          <a:latin typeface="Arial" panose="020B0604020202020204" pitchFamily="34" charset="0"/>
          <a:ea typeface="+mj-ea"/>
          <a:cs typeface="Arial" panose="020B0604020202020204" pitchFamily="34" charset="0"/>
        </a:defRPr>
      </a:lvl1pPr>
    </p:titleStyle>
    <p:bodyStyle>
      <a:lvl1pPr marL="457177" indent="-457177" algn="l" defTabSz="1828709" rtl="0" eaLnBrk="1" latinLnBrk="0" hangingPunct="1">
        <a:lnSpc>
          <a:spcPct val="90000"/>
        </a:lnSpc>
        <a:spcBef>
          <a:spcPts val="2000"/>
        </a:spcBef>
        <a:buFont typeface="Arial" panose="020B0604020202020204" pitchFamily="34" charset="0"/>
        <a:buChar char="•"/>
        <a:defRPr sz="5600" kern="1200">
          <a:solidFill>
            <a:srgbClr val="08314C"/>
          </a:solidFill>
          <a:latin typeface="Arial" panose="020B0604020202020204" pitchFamily="34" charset="0"/>
          <a:ea typeface="+mn-ea"/>
          <a:cs typeface="Arial" panose="020B0604020202020204" pitchFamily="34" charset="0"/>
        </a:defRPr>
      </a:lvl1pPr>
      <a:lvl2pPr marL="1371531" indent="-457177" algn="l" defTabSz="1828709" rtl="0" eaLnBrk="1" latinLnBrk="0" hangingPunct="1">
        <a:lnSpc>
          <a:spcPct val="90000"/>
        </a:lnSpc>
        <a:spcBef>
          <a:spcPts val="1000"/>
        </a:spcBef>
        <a:buFont typeface="Arial" panose="020B0604020202020204" pitchFamily="34" charset="0"/>
        <a:buChar char="•"/>
        <a:defRPr sz="4800" kern="1200">
          <a:solidFill>
            <a:srgbClr val="08314C"/>
          </a:solidFill>
          <a:latin typeface="Arial" panose="020B0604020202020204" pitchFamily="34" charset="0"/>
          <a:ea typeface="+mn-ea"/>
          <a:cs typeface="Arial" panose="020B0604020202020204" pitchFamily="34" charset="0"/>
        </a:defRPr>
      </a:lvl2pPr>
      <a:lvl3pPr marL="2285886" indent="-457177" algn="l" defTabSz="1828709" rtl="0" eaLnBrk="1" latinLnBrk="0" hangingPunct="1">
        <a:lnSpc>
          <a:spcPct val="90000"/>
        </a:lnSpc>
        <a:spcBef>
          <a:spcPts val="1000"/>
        </a:spcBef>
        <a:buFont typeface="Arial" panose="020B0604020202020204" pitchFamily="34" charset="0"/>
        <a:buChar char="•"/>
        <a:defRPr sz="4000" kern="1200">
          <a:solidFill>
            <a:srgbClr val="08314C"/>
          </a:solidFill>
          <a:latin typeface="Arial" panose="020B0604020202020204" pitchFamily="34" charset="0"/>
          <a:ea typeface="+mn-ea"/>
          <a:cs typeface="Arial" panose="020B0604020202020204" pitchFamily="34" charset="0"/>
        </a:defRPr>
      </a:lvl3pPr>
      <a:lvl4pPr marL="3200240" indent="-457177" algn="l" defTabSz="1828709"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4pPr>
      <a:lvl5pPr marL="4114594" indent="-457177" algn="l" defTabSz="1828709"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7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CB24DCB-FEB3-B5FC-4102-5F974FC4B39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F168D4E-BD9B-93CA-A9EF-BED634039AAD}"/>
              </a:ext>
            </a:extLst>
          </p:cNvPr>
          <p:cNvSpPr txBox="1"/>
          <p:nvPr/>
        </p:nvSpPr>
        <p:spPr>
          <a:xfrm>
            <a:off x="1354137" y="6048355"/>
            <a:ext cx="21674138" cy="1862048"/>
          </a:xfrm>
          <a:prstGeom prst="rect">
            <a:avLst/>
          </a:prstGeom>
          <a:noFill/>
        </p:spPr>
        <p:txBody>
          <a:bodyPr wrap="square" rtlCol="0">
            <a:spAutoFit/>
          </a:bodyPr>
          <a:lstStyle/>
          <a:p>
            <a:r>
              <a:rPr lang="en-US" sz="11500" b="1" dirty="0">
                <a:solidFill>
                  <a:schemeClr val="bg1"/>
                </a:solidFill>
                <a:latin typeface="Arial" panose="020B0604020202020204" pitchFamily="34" charset="0"/>
                <a:cs typeface="Arial" panose="020B0604020202020204" pitchFamily="34" charset="0"/>
              </a:rPr>
              <a:t>Why Procurement Matters</a:t>
            </a:r>
          </a:p>
        </p:txBody>
      </p:sp>
      <p:sp>
        <p:nvSpPr>
          <p:cNvPr id="3" name="TextBox 2">
            <a:extLst>
              <a:ext uri="{FF2B5EF4-FFF2-40B4-BE49-F238E27FC236}">
                <a16:creationId xmlns:a16="http://schemas.microsoft.com/office/drawing/2014/main" id="{343A22C7-9B2F-11AB-85A5-103CC50FC41B}"/>
              </a:ext>
            </a:extLst>
          </p:cNvPr>
          <p:cNvSpPr txBox="1"/>
          <p:nvPr/>
        </p:nvSpPr>
        <p:spPr>
          <a:xfrm>
            <a:off x="1637166" y="9289123"/>
            <a:ext cx="21637625" cy="830997"/>
          </a:xfrm>
          <a:prstGeom prst="rect">
            <a:avLst/>
          </a:prstGeom>
          <a:noFill/>
        </p:spPr>
        <p:txBody>
          <a:bodyPr wrap="square" rtlCol="0">
            <a:spAutoFit/>
          </a:bodyPr>
          <a:lstStyle/>
          <a:p>
            <a:r>
              <a:rPr lang="en-US" sz="4800" dirty="0">
                <a:solidFill>
                  <a:schemeClr val="bg1"/>
                </a:solidFill>
                <a:latin typeface="Arial" panose="020B0604020202020204" pitchFamily="34" charset="0"/>
                <a:cs typeface="Arial" panose="020B0604020202020204" pitchFamily="34" charset="0"/>
              </a:rPr>
              <a:t>Paul Morgan, Education Catering Contract Manager</a:t>
            </a:r>
          </a:p>
        </p:txBody>
      </p:sp>
      <p:sp>
        <p:nvSpPr>
          <p:cNvPr id="6" name="TextBox 5">
            <a:extLst>
              <a:ext uri="{FF2B5EF4-FFF2-40B4-BE49-F238E27FC236}">
                <a16:creationId xmlns:a16="http://schemas.microsoft.com/office/drawing/2014/main" id="{5F012C06-DC4B-4A64-30DA-B7A3E78A40D1}"/>
              </a:ext>
            </a:extLst>
          </p:cNvPr>
          <p:cNvSpPr txBox="1"/>
          <p:nvPr/>
        </p:nvSpPr>
        <p:spPr>
          <a:xfrm>
            <a:off x="2744789" y="12236655"/>
            <a:ext cx="20246974" cy="738664"/>
          </a:xfrm>
          <a:prstGeom prst="rect">
            <a:avLst/>
          </a:prstGeom>
          <a:noFill/>
        </p:spPr>
        <p:txBody>
          <a:bodyPr wrap="square" rtlCol="0">
            <a:spAutoFit/>
          </a:bodyPr>
          <a:lstStyle/>
          <a:p>
            <a:pPr algn="r"/>
            <a:r>
              <a:rPr lang="en-US" sz="4200" dirty="0">
                <a:solidFill>
                  <a:srgbClr val="08314C"/>
                </a:solidFill>
                <a:latin typeface="Arial" panose="020B0604020202020204" pitchFamily="34" charset="0"/>
                <a:cs typeface="Arial" panose="020B0604020202020204" pitchFamily="34" charset="0"/>
              </a:rPr>
              <a:t>County Supplies</a:t>
            </a:r>
          </a:p>
        </p:txBody>
      </p:sp>
      <p:pic>
        <p:nvPicPr>
          <p:cNvPr id="5" name="Picture 4">
            <a:extLst>
              <a:ext uri="{FF2B5EF4-FFF2-40B4-BE49-F238E27FC236}">
                <a16:creationId xmlns:a16="http://schemas.microsoft.com/office/drawing/2014/main" id="{E38F946E-4DF3-26AF-06C3-88ADF7ED8A2C}"/>
              </a:ext>
            </a:extLst>
          </p:cNvPr>
          <p:cNvPicPr>
            <a:picLocks noChangeAspect="1"/>
          </p:cNvPicPr>
          <p:nvPr/>
        </p:nvPicPr>
        <p:blipFill>
          <a:blip r:embed="rId3"/>
          <a:stretch>
            <a:fillRect/>
          </a:stretch>
        </p:blipFill>
        <p:spPr>
          <a:xfrm>
            <a:off x="942708" y="740681"/>
            <a:ext cx="5144942" cy="2255441"/>
          </a:xfrm>
          <a:prstGeom prst="rect">
            <a:avLst/>
          </a:prstGeom>
        </p:spPr>
      </p:pic>
    </p:spTree>
    <p:extLst>
      <p:ext uri="{BB962C8B-B14F-4D97-AF65-F5344CB8AC3E}">
        <p14:creationId xmlns:p14="http://schemas.microsoft.com/office/powerpoint/2010/main" val="1234211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5B514BC-25A5-D910-7C12-BEE0D8B52206}"/>
              </a:ext>
            </a:extLst>
          </p:cNvPr>
          <p:cNvSpPr txBox="1"/>
          <p:nvPr/>
        </p:nvSpPr>
        <p:spPr>
          <a:xfrm>
            <a:off x="2744789" y="12236655"/>
            <a:ext cx="20246974" cy="738664"/>
          </a:xfrm>
          <a:prstGeom prst="rect">
            <a:avLst/>
          </a:prstGeom>
          <a:noFill/>
        </p:spPr>
        <p:txBody>
          <a:bodyPr wrap="square" rtlCol="0">
            <a:spAutoFit/>
          </a:bodyPr>
          <a:lstStyle/>
          <a:p>
            <a:pPr algn="r"/>
            <a:r>
              <a:rPr lang="en-US" sz="4200" dirty="0">
                <a:solidFill>
                  <a:srgbClr val="08314C"/>
                </a:solidFill>
                <a:latin typeface="Arial" panose="020B0604020202020204" pitchFamily="34" charset="0"/>
                <a:cs typeface="Arial" panose="020B0604020202020204" pitchFamily="34" charset="0"/>
              </a:rPr>
              <a:t>County Supplies</a:t>
            </a:r>
          </a:p>
        </p:txBody>
      </p:sp>
      <p:sp>
        <p:nvSpPr>
          <p:cNvPr id="4" name="TextBox 2">
            <a:extLst>
              <a:ext uri="{FF2B5EF4-FFF2-40B4-BE49-F238E27FC236}">
                <a16:creationId xmlns:a16="http://schemas.microsoft.com/office/drawing/2014/main" id="{9DB7FAB8-F0D8-3C50-14A8-43067664EF02}"/>
              </a:ext>
            </a:extLst>
          </p:cNvPr>
          <p:cNvSpPr txBox="1"/>
          <p:nvPr/>
        </p:nvSpPr>
        <p:spPr>
          <a:xfrm>
            <a:off x="1372394" y="5703838"/>
            <a:ext cx="22264220" cy="3539430"/>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4400" dirty="0">
                <a:solidFill>
                  <a:schemeClr val="bg1"/>
                </a:solidFill>
                <a:latin typeface="Arial"/>
                <a:cs typeface="Arial"/>
              </a:rPr>
              <a:t>October 2026</a:t>
            </a:r>
            <a:endParaRPr lang="en-US" sz="4400" dirty="0">
              <a:solidFill>
                <a:schemeClr val="bg1"/>
              </a:solidFill>
              <a:latin typeface="Arial" panose="020B0604020202020204" pitchFamily="34" charset="0"/>
              <a:cs typeface="Arial" panose="020B0604020202020204" pitchFamily="34" charset="0"/>
            </a:endParaRPr>
          </a:p>
          <a:p>
            <a:r>
              <a:rPr lang="en-US" sz="8800" b="1" dirty="0">
                <a:solidFill>
                  <a:schemeClr val="bg1"/>
                </a:solidFill>
                <a:latin typeface="Arial"/>
                <a:cs typeface="Arial"/>
              </a:rPr>
              <a:t>County Supplies Framework Agreements </a:t>
            </a:r>
            <a:br>
              <a:rPr lang="en-US" sz="8800" b="1" dirty="0">
                <a:solidFill>
                  <a:schemeClr val="bg1"/>
                </a:solidFill>
                <a:latin typeface="Arial"/>
                <a:cs typeface="Arial"/>
              </a:rPr>
            </a:br>
            <a:r>
              <a:rPr lang="en-US" sz="8800" b="1" dirty="0">
                <a:solidFill>
                  <a:schemeClr val="bg1"/>
                </a:solidFill>
                <a:latin typeface="Arial"/>
                <a:cs typeface="Arial"/>
              </a:rPr>
              <a:t>Schedule Affecting Schools Report</a:t>
            </a:r>
          </a:p>
        </p:txBody>
      </p:sp>
    </p:spTree>
    <p:extLst>
      <p:ext uri="{BB962C8B-B14F-4D97-AF65-F5344CB8AC3E}">
        <p14:creationId xmlns:p14="http://schemas.microsoft.com/office/powerpoint/2010/main" val="1108092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EAEC2-CCBF-DA16-4DF7-315B41246EA0}"/>
              </a:ext>
            </a:extLst>
          </p:cNvPr>
          <p:cNvSpPr>
            <a:spLocks noGrp="1"/>
          </p:cNvSpPr>
          <p:nvPr>
            <p:ph type="title"/>
          </p:nvPr>
        </p:nvSpPr>
        <p:spPr/>
        <p:txBody>
          <a:bodyPr/>
          <a:lstStyle/>
          <a:p>
            <a:r>
              <a:rPr lang="en-GB" dirty="0"/>
              <a:t>Introduction</a:t>
            </a:r>
          </a:p>
        </p:txBody>
      </p:sp>
      <p:sp>
        <p:nvSpPr>
          <p:cNvPr id="3" name="TextBox 4">
            <a:extLst>
              <a:ext uri="{FF2B5EF4-FFF2-40B4-BE49-F238E27FC236}">
                <a16:creationId xmlns:a16="http://schemas.microsoft.com/office/drawing/2014/main" id="{B57B5C6E-D41D-A33B-FA65-48F0DEC172F9}"/>
              </a:ext>
            </a:extLst>
          </p:cNvPr>
          <p:cNvSpPr txBox="1"/>
          <p:nvPr/>
        </p:nvSpPr>
        <p:spPr>
          <a:xfrm>
            <a:off x="1371601" y="4247029"/>
            <a:ext cx="9993085" cy="5221942"/>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0000"/>
              </a:lnSpc>
              <a:spcAft>
                <a:spcPts val="800"/>
              </a:spcAft>
              <a:buNone/>
            </a:pPr>
            <a:r>
              <a:rPr lang="en-GB" sz="4000" kern="100" dirty="0">
                <a:solidFill>
                  <a:srgbClr val="002060"/>
                </a:solidFill>
                <a:effectLst/>
                <a:latin typeface="Arial"/>
                <a:ea typeface="Aptos" panose="020B0004020202020204" pitchFamily="34" charset="0"/>
                <a:cs typeface="Arial"/>
              </a:rPr>
              <a:t>All schools have a responsibility to ensure public money is </a:t>
            </a:r>
            <a:r>
              <a:rPr lang="en-GB" sz="4000" kern="100" dirty="0">
                <a:solidFill>
                  <a:srgbClr val="002060"/>
                </a:solidFill>
                <a:latin typeface="Arial"/>
                <a:ea typeface="Aptos" panose="020B0004020202020204" pitchFamily="34" charset="0"/>
                <a:cs typeface="Arial"/>
              </a:rPr>
              <a:t>spent</a:t>
            </a:r>
            <a:r>
              <a:rPr lang="en-GB" sz="4000" kern="100" dirty="0">
                <a:solidFill>
                  <a:srgbClr val="002060"/>
                </a:solidFill>
                <a:effectLst/>
                <a:latin typeface="Arial"/>
                <a:ea typeface="Aptos" panose="020B0004020202020204" pitchFamily="34" charset="0"/>
                <a:cs typeface="Arial"/>
              </a:rPr>
              <a:t> fairly, transparently and delivers value for money.</a:t>
            </a:r>
          </a:p>
          <a:p>
            <a:pPr>
              <a:lnSpc>
                <a:spcPct val="100000"/>
              </a:lnSpc>
              <a:spcAft>
                <a:spcPts val="800"/>
              </a:spcAft>
              <a:buNone/>
            </a:pPr>
            <a:endParaRPr lang="en-GB" sz="4000" kern="100" dirty="0">
              <a:solidFill>
                <a:srgbClr val="002060"/>
              </a:solidFill>
              <a:effectLst/>
              <a:latin typeface="Arial" panose="020B0604020202020204" pitchFamily="34" charset="0"/>
              <a:ea typeface="Aptos" panose="020B0004020202020204" pitchFamily="34" charset="0"/>
              <a:cs typeface="Arial" panose="020B0604020202020204" pitchFamily="34" charset="0"/>
            </a:endParaRPr>
          </a:p>
          <a:p>
            <a:pPr>
              <a:lnSpc>
                <a:spcPct val="100000"/>
              </a:lnSpc>
              <a:spcAft>
                <a:spcPts val="800"/>
              </a:spcAft>
              <a:buNone/>
            </a:pPr>
            <a:r>
              <a:rPr lang="en-GB" sz="4000" kern="100" dirty="0">
                <a:solidFill>
                  <a:srgbClr val="002060"/>
                </a:solidFill>
                <a:latin typeface="Arial" panose="020B0604020202020204" pitchFamily="34" charset="0"/>
                <a:ea typeface="Aptos" panose="020B0004020202020204" pitchFamily="34" charset="0"/>
                <a:cs typeface="Arial" panose="020B0604020202020204" pitchFamily="34" charset="0"/>
              </a:rPr>
              <a:t>W</a:t>
            </a:r>
            <a:r>
              <a:rPr lang="en-GB" sz="4000" kern="100" dirty="0">
                <a:solidFill>
                  <a:srgbClr val="002060"/>
                </a:solidFill>
                <a:effectLst/>
                <a:latin typeface="Arial" panose="020B0604020202020204" pitchFamily="34" charset="0"/>
                <a:ea typeface="Aptos" panose="020B0004020202020204" pitchFamily="34" charset="0"/>
                <a:cs typeface="Arial" panose="020B0604020202020204" pitchFamily="34" charset="0"/>
              </a:rPr>
              <a:t>here an approved framework agreement is available, that should normally be the route used for purchasing goods and services.</a:t>
            </a:r>
          </a:p>
        </p:txBody>
      </p:sp>
      <p:pic>
        <p:nvPicPr>
          <p:cNvPr id="5" name="Picture 4" descr="School desk with books and pencils with chalkboard in background">
            <a:extLst>
              <a:ext uri="{FF2B5EF4-FFF2-40B4-BE49-F238E27FC236}">
                <a16:creationId xmlns:a16="http://schemas.microsoft.com/office/drawing/2014/main" id="{033C341E-7B08-1427-D5CB-2230D678ACF0}"/>
              </a:ext>
            </a:extLst>
          </p:cNvPr>
          <p:cNvPicPr>
            <a:picLocks noChangeAspect="1"/>
          </p:cNvPicPr>
          <p:nvPr/>
        </p:nvPicPr>
        <p:blipFill>
          <a:blip r:embed="rId2"/>
          <a:stretch>
            <a:fillRect/>
          </a:stretch>
        </p:blipFill>
        <p:spPr>
          <a:xfrm>
            <a:off x="12272526" y="3225800"/>
            <a:ext cx="12109887" cy="8077200"/>
          </a:xfrm>
          <a:prstGeom prst="rect">
            <a:avLst/>
          </a:prstGeom>
        </p:spPr>
      </p:pic>
    </p:spTree>
    <p:extLst>
      <p:ext uri="{BB962C8B-B14F-4D97-AF65-F5344CB8AC3E}">
        <p14:creationId xmlns:p14="http://schemas.microsoft.com/office/powerpoint/2010/main" val="31655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EAEC2-CCBF-DA16-4DF7-315B41246EA0}"/>
              </a:ext>
            </a:extLst>
          </p:cNvPr>
          <p:cNvSpPr>
            <a:spLocks noGrp="1"/>
          </p:cNvSpPr>
          <p:nvPr>
            <p:ph type="title"/>
          </p:nvPr>
        </p:nvSpPr>
        <p:spPr/>
        <p:txBody>
          <a:bodyPr>
            <a:normAutofit/>
          </a:bodyPr>
          <a:lstStyle/>
          <a:p>
            <a:r>
              <a:rPr lang="en-GB" sz="8000" dirty="0"/>
              <a:t>The importance of approved frameworks</a:t>
            </a:r>
          </a:p>
        </p:txBody>
      </p:sp>
      <p:pic>
        <p:nvPicPr>
          <p:cNvPr id="5" name="Graphic 4" descr="A city block">
            <a:extLst>
              <a:ext uri="{FF2B5EF4-FFF2-40B4-BE49-F238E27FC236}">
                <a16:creationId xmlns:a16="http://schemas.microsoft.com/office/drawing/2014/main" id="{9E51AAB7-AB94-2306-D9FA-205EC6D30F5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2191206" y="4253247"/>
            <a:ext cx="12319350" cy="12319350"/>
          </a:xfrm>
          <a:prstGeom prst="rect">
            <a:avLst/>
          </a:prstGeom>
        </p:spPr>
      </p:pic>
      <p:sp>
        <p:nvSpPr>
          <p:cNvPr id="3" name="Content Placeholder 2">
            <a:extLst>
              <a:ext uri="{FF2B5EF4-FFF2-40B4-BE49-F238E27FC236}">
                <a16:creationId xmlns:a16="http://schemas.microsoft.com/office/drawing/2014/main" id="{E3D3BFD7-427D-BDE5-A0F6-811FE1B055D4}"/>
              </a:ext>
            </a:extLst>
          </p:cNvPr>
          <p:cNvSpPr>
            <a:spLocks noGrp="1"/>
          </p:cNvSpPr>
          <p:nvPr>
            <p:ph idx="13"/>
          </p:nvPr>
        </p:nvSpPr>
        <p:spPr>
          <a:xfrm>
            <a:off x="1371601" y="3915045"/>
            <a:ext cx="22014492" cy="6644396"/>
          </a:xfrm>
        </p:spPr>
        <p:txBody>
          <a:bodyPr/>
          <a:lstStyle/>
          <a:p>
            <a:pPr fontAlgn="base"/>
            <a:r>
              <a:rPr lang="en-GB" dirty="0"/>
              <a:t>Using an approved framework provides schools with confidence that:</a:t>
            </a:r>
            <a:r>
              <a:rPr lang="en-US" dirty="0"/>
              <a:t>​</a:t>
            </a:r>
          </a:p>
          <a:p>
            <a:pPr marL="571500" indent="-571500" fontAlgn="base">
              <a:buFont typeface="Arial" panose="020B0604020202020204" pitchFamily="34" charset="0"/>
              <a:buChar char="•"/>
            </a:pPr>
            <a:r>
              <a:rPr lang="en-GB" dirty="0"/>
              <a:t>Procurement requirements have already been met</a:t>
            </a:r>
            <a:r>
              <a:rPr lang="en-US" dirty="0"/>
              <a:t>​</a:t>
            </a:r>
          </a:p>
          <a:p>
            <a:pPr marL="571500" indent="-571500" fontAlgn="base">
              <a:buFont typeface="Arial" panose="020B0604020202020204" pitchFamily="34" charset="0"/>
              <a:buChar char="•"/>
            </a:pPr>
            <a:r>
              <a:rPr lang="en-GB" dirty="0"/>
              <a:t>Suppliers have been assessed for quality, capability and financial stability</a:t>
            </a:r>
            <a:r>
              <a:rPr lang="en-US" dirty="0"/>
              <a:t>​</a:t>
            </a:r>
          </a:p>
          <a:p>
            <a:pPr marL="571500" indent="-571500" fontAlgn="base">
              <a:buFont typeface="Arial" panose="020B0604020202020204" pitchFamily="34" charset="0"/>
              <a:buChar char="•"/>
            </a:pPr>
            <a:r>
              <a:rPr lang="en-GB" dirty="0"/>
              <a:t>Appropriate insurance and governance arrangements are in place</a:t>
            </a:r>
            <a:r>
              <a:rPr lang="en-US" dirty="0"/>
              <a:t>​</a:t>
            </a:r>
          </a:p>
          <a:p>
            <a:pPr marL="571500" indent="-571500" fontAlgn="base">
              <a:buFont typeface="Arial" panose="020B0604020202020204" pitchFamily="34" charset="0"/>
              <a:buChar char="•"/>
            </a:pPr>
            <a:r>
              <a:rPr lang="en-GB" dirty="0"/>
              <a:t>Legal, data protection and modern slavery requirements have been considered</a:t>
            </a:r>
            <a:r>
              <a:rPr lang="en-US" dirty="0"/>
              <a:t>​</a:t>
            </a:r>
          </a:p>
          <a:p>
            <a:pPr marL="571500" indent="-571500" fontAlgn="base">
              <a:buFont typeface="Arial" panose="020B0604020202020204" pitchFamily="34" charset="0"/>
              <a:buChar char="•"/>
            </a:pPr>
            <a:r>
              <a:rPr lang="en-GB" dirty="0"/>
              <a:t>Purchasing is compliant and represents value for money</a:t>
            </a:r>
            <a:r>
              <a:rPr lang="en-US" dirty="0"/>
              <a:t>​</a:t>
            </a:r>
          </a:p>
          <a:p>
            <a:pPr fontAlgn="base"/>
            <a:r>
              <a:rPr lang="en-GB" b="1" dirty="0"/>
              <a:t>​</a:t>
            </a:r>
            <a:br>
              <a:rPr lang="en-GB" b="1" dirty="0"/>
            </a:br>
            <a:br>
              <a:rPr lang="en-GB" b="1" dirty="0"/>
            </a:br>
            <a:r>
              <a:rPr lang="en-GB" sz="4400" b="1" dirty="0"/>
              <a:t>Frameworks make procurement easier, </a:t>
            </a:r>
            <a:br>
              <a:rPr lang="en-GB" sz="4400" b="1" dirty="0"/>
            </a:br>
            <a:r>
              <a:rPr lang="en-GB" sz="4400" b="1" dirty="0"/>
              <a:t>safer and less time-consuming for schools.</a:t>
            </a:r>
            <a:r>
              <a:rPr lang="en-US" sz="4400" b="1" dirty="0"/>
              <a:t>​</a:t>
            </a:r>
            <a:endParaRPr lang="en-GB" dirty="0"/>
          </a:p>
        </p:txBody>
      </p:sp>
    </p:spTree>
    <p:extLst>
      <p:ext uri="{BB962C8B-B14F-4D97-AF65-F5344CB8AC3E}">
        <p14:creationId xmlns:p14="http://schemas.microsoft.com/office/powerpoint/2010/main" val="620237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D9708-A6EC-46E0-77B2-36CFB921F9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862245-729B-25FB-3423-97BDA3D8664C}"/>
              </a:ext>
            </a:extLst>
          </p:cNvPr>
          <p:cNvSpPr>
            <a:spLocks noGrp="1"/>
          </p:cNvSpPr>
          <p:nvPr>
            <p:ph type="title"/>
          </p:nvPr>
        </p:nvSpPr>
        <p:spPr/>
        <p:txBody>
          <a:bodyPr/>
          <a:lstStyle/>
          <a:p>
            <a:r>
              <a:rPr lang="en-GB" dirty="0"/>
              <a:t>Our Frameworks</a:t>
            </a:r>
          </a:p>
        </p:txBody>
      </p:sp>
      <p:pic>
        <p:nvPicPr>
          <p:cNvPr id="6" name="Picture 5">
            <a:extLst>
              <a:ext uri="{FF2B5EF4-FFF2-40B4-BE49-F238E27FC236}">
                <a16:creationId xmlns:a16="http://schemas.microsoft.com/office/drawing/2014/main" id="{275104B5-987A-8DEE-116C-8A144531B9A6}"/>
              </a:ext>
            </a:extLst>
          </p:cNvPr>
          <p:cNvPicPr>
            <a:picLocks noChangeAspect="1"/>
          </p:cNvPicPr>
          <p:nvPr/>
        </p:nvPicPr>
        <p:blipFill>
          <a:blip r:embed="rId2"/>
          <a:stretch>
            <a:fillRect/>
          </a:stretch>
        </p:blipFill>
        <p:spPr>
          <a:xfrm>
            <a:off x="1893470" y="8020907"/>
            <a:ext cx="5203370" cy="2926896"/>
          </a:xfrm>
          <a:prstGeom prst="rect">
            <a:avLst/>
          </a:prstGeom>
        </p:spPr>
      </p:pic>
      <p:pic>
        <p:nvPicPr>
          <p:cNvPr id="8" name="Picture 7">
            <a:extLst>
              <a:ext uri="{FF2B5EF4-FFF2-40B4-BE49-F238E27FC236}">
                <a16:creationId xmlns:a16="http://schemas.microsoft.com/office/drawing/2014/main" id="{A23C3DF6-5C5E-59C2-94DF-F610CA0515DB}"/>
              </a:ext>
            </a:extLst>
          </p:cNvPr>
          <p:cNvPicPr>
            <a:picLocks noChangeAspect="1"/>
          </p:cNvPicPr>
          <p:nvPr/>
        </p:nvPicPr>
        <p:blipFill>
          <a:blip r:embed="rId3"/>
          <a:stretch>
            <a:fillRect/>
          </a:stretch>
        </p:blipFill>
        <p:spPr>
          <a:xfrm>
            <a:off x="9422035" y="8020907"/>
            <a:ext cx="5203371" cy="2926896"/>
          </a:xfrm>
          <a:prstGeom prst="rect">
            <a:avLst/>
          </a:prstGeom>
        </p:spPr>
      </p:pic>
      <p:pic>
        <p:nvPicPr>
          <p:cNvPr id="12" name="Picture 11">
            <a:extLst>
              <a:ext uri="{FF2B5EF4-FFF2-40B4-BE49-F238E27FC236}">
                <a16:creationId xmlns:a16="http://schemas.microsoft.com/office/drawing/2014/main" id="{CDF47A76-B6AC-D04A-F774-C129ABBEDB3D}"/>
              </a:ext>
            </a:extLst>
          </p:cNvPr>
          <p:cNvPicPr>
            <a:picLocks noChangeAspect="1"/>
          </p:cNvPicPr>
          <p:nvPr/>
        </p:nvPicPr>
        <p:blipFill>
          <a:blip r:embed="rId4"/>
          <a:stretch>
            <a:fillRect/>
          </a:stretch>
        </p:blipFill>
        <p:spPr>
          <a:xfrm>
            <a:off x="16850393" y="8020907"/>
            <a:ext cx="5203370" cy="2926896"/>
          </a:xfrm>
          <a:prstGeom prst="rect">
            <a:avLst/>
          </a:prstGeom>
        </p:spPr>
      </p:pic>
      <p:pic>
        <p:nvPicPr>
          <p:cNvPr id="14" name="Picture 13">
            <a:extLst>
              <a:ext uri="{FF2B5EF4-FFF2-40B4-BE49-F238E27FC236}">
                <a16:creationId xmlns:a16="http://schemas.microsoft.com/office/drawing/2014/main" id="{445AC7BF-DA75-FACA-0688-D687C708C84F}"/>
              </a:ext>
            </a:extLst>
          </p:cNvPr>
          <p:cNvPicPr>
            <a:picLocks noChangeAspect="1"/>
          </p:cNvPicPr>
          <p:nvPr/>
        </p:nvPicPr>
        <p:blipFill>
          <a:blip r:embed="rId5"/>
          <a:stretch>
            <a:fillRect/>
          </a:stretch>
        </p:blipFill>
        <p:spPr>
          <a:xfrm>
            <a:off x="16850393" y="3693110"/>
            <a:ext cx="5203371" cy="2926896"/>
          </a:xfrm>
          <a:prstGeom prst="rect">
            <a:avLst/>
          </a:prstGeom>
        </p:spPr>
      </p:pic>
      <p:pic>
        <p:nvPicPr>
          <p:cNvPr id="16" name="Picture 15">
            <a:extLst>
              <a:ext uri="{FF2B5EF4-FFF2-40B4-BE49-F238E27FC236}">
                <a16:creationId xmlns:a16="http://schemas.microsoft.com/office/drawing/2014/main" id="{482A1211-0732-ACEC-8793-F07349F21C36}"/>
              </a:ext>
            </a:extLst>
          </p:cNvPr>
          <p:cNvPicPr>
            <a:picLocks noChangeAspect="1"/>
          </p:cNvPicPr>
          <p:nvPr/>
        </p:nvPicPr>
        <p:blipFill>
          <a:blip r:embed="rId6"/>
          <a:stretch>
            <a:fillRect/>
          </a:stretch>
        </p:blipFill>
        <p:spPr>
          <a:xfrm>
            <a:off x="9422035" y="3693110"/>
            <a:ext cx="5203371" cy="2926896"/>
          </a:xfrm>
          <a:prstGeom prst="rect">
            <a:avLst/>
          </a:prstGeom>
        </p:spPr>
      </p:pic>
      <p:pic>
        <p:nvPicPr>
          <p:cNvPr id="18" name="Picture 17">
            <a:extLst>
              <a:ext uri="{FF2B5EF4-FFF2-40B4-BE49-F238E27FC236}">
                <a16:creationId xmlns:a16="http://schemas.microsoft.com/office/drawing/2014/main" id="{587185AA-4D2D-260A-B636-B31D583D42E0}"/>
              </a:ext>
            </a:extLst>
          </p:cNvPr>
          <p:cNvPicPr>
            <a:picLocks noChangeAspect="1"/>
          </p:cNvPicPr>
          <p:nvPr/>
        </p:nvPicPr>
        <p:blipFill>
          <a:blip r:embed="rId7"/>
          <a:stretch>
            <a:fillRect/>
          </a:stretch>
        </p:blipFill>
        <p:spPr>
          <a:xfrm>
            <a:off x="1893470" y="3693110"/>
            <a:ext cx="5203370" cy="2926896"/>
          </a:xfrm>
          <a:prstGeom prst="rect">
            <a:avLst/>
          </a:prstGeom>
        </p:spPr>
      </p:pic>
      <p:sp>
        <p:nvSpPr>
          <p:cNvPr id="19" name="TextBox 18">
            <a:extLst>
              <a:ext uri="{FF2B5EF4-FFF2-40B4-BE49-F238E27FC236}">
                <a16:creationId xmlns:a16="http://schemas.microsoft.com/office/drawing/2014/main" id="{2DD021F9-8A46-85C5-2C3F-B290395A740F}"/>
              </a:ext>
            </a:extLst>
          </p:cNvPr>
          <p:cNvSpPr txBox="1"/>
          <p:nvPr/>
        </p:nvSpPr>
        <p:spPr>
          <a:xfrm>
            <a:off x="1893470" y="6806153"/>
            <a:ext cx="5203370" cy="646331"/>
          </a:xfrm>
          <a:prstGeom prst="rect">
            <a:avLst/>
          </a:prstGeom>
          <a:noFill/>
        </p:spPr>
        <p:txBody>
          <a:bodyPr wrap="square" rtlCol="0">
            <a:spAutoFit/>
          </a:bodyPr>
          <a:lstStyle/>
          <a:p>
            <a:r>
              <a:rPr lang="en-GB" sz="3600" b="1" dirty="0">
                <a:latin typeface="Arial" panose="020B0604020202020204" pitchFamily="34" charset="0"/>
                <a:cs typeface="Arial" panose="020B0604020202020204" pitchFamily="34" charset="0"/>
              </a:rPr>
              <a:t>Technology</a:t>
            </a:r>
          </a:p>
        </p:txBody>
      </p:sp>
      <p:sp>
        <p:nvSpPr>
          <p:cNvPr id="21" name="TextBox 20">
            <a:extLst>
              <a:ext uri="{FF2B5EF4-FFF2-40B4-BE49-F238E27FC236}">
                <a16:creationId xmlns:a16="http://schemas.microsoft.com/office/drawing/2014/main" id="{9BA6D801-BDA0-2CC1-97E6-483F5DC22F69}"/>
              </a:ext>
            </a:extLst>
          </p:cNvPr>
          <p:cNvSpPr txBox="1"/>
          <p:nvPr/>
        </p:nvSpPr>
        <p:spPr>
          <a:xfrm>
            <a:off x="9422035" y="6806153"/>
            <a:ext cx="5203370" cy="646331"/>
          </a:xfrm>
          <a:prstGeom prst="rect">
            <a:avLst/>
          </a:prstGeom>
          <a:noFill/>
        </p:spPr>
        <p:txBody>
          <a:bodyPr wrap="square" rtlCol="0">
            <a:spAutoFit/>
          </a:bodyPr>
          <a:lstStyle/>
          <a:p>
            <a:r>
              <a:rPr lang="en-GB" sz="3600" b="1" dirty="0">
                <a:latin typeface="Arial" panose="020B0604020202020204" pitchFamily="34" charset="0"/>
                <a:cs typeface="Arial" panose="020B0604020202020204" pitchFamily="34" charset="0"/>
              </a:rPr>
              <a:t>Furniture</a:t>
            </a:r>
          </a:p>
        </p:txBody>
      </p:sp>
      <p:sp>
        <p:nvSpPr>
          <p:cNvPr id="23" name="TextBox 22">
            <a:extLst>
              <a:ext uri="{FF2B5EF4-FFF2-40B4-BE49-F238E27FC236}">
                <a16:creationId xmlns:a16="http://schemas.microsoft.com/office/drawing/2014/main" id="{5234B0DA-C988-83F5-040E-C6E251BB5E39}"/>
              </a:ext>
            </a:extLst>
          </p:cNvPr>
          <p:cNvSpPr txBox="1"/>
          <p:nvPr/>
        </p:nvSpPr>
        <p:spPr>
          <a:xfrm>
            <a:off x="16850393" y="6806153"/>
            <a:ext cx="5203370" cy="646331"/>
          </a:xfrm>
          <a:prstGeom prst="rect">
            <a:avLst/>
          </a:prstGeom>
          <a:noFill/>
        </p:spPr>
        <p:txBody>
          <a:bodyPr wrap="square" rtlCol="0">
            <a:spAutoFit/>
          </a:bodyPr>
          <a:lstStyle/>
          <a:p>
            <a:r>
              <a:rPr lang="en-GB" sz="3600" b="1" dirty="0">
                <a:latin typeface="Arial" panose="020B0604020202020204" pitchFamily="34" charset="0"/>
                <a:cs typeface="Arial" panose="020B0604020202020204" pitchFamily="34" charset="0"/>
              </a:rPr>
              <a:t>Food</a:t>
            </a:r>
          </a:p>
        </p:txBody>
      </p:sp>
      <p:sp>
        <p:nvSpPr>
          <p:cNvPr id="25" name="TextBox 24">
            <a:extLst>
              <a:ext uri="{FF2B5EF4-FFF2-40B4-BE49-F238E27FC236}">
                <a16:creationId xmlns:a16="http://schemas.microsoft.com/office/drawing/2014/main" id="{9ED1379B-C19F-FB76-C681-D36F656C76D8}"/>
              </a:ext>
            </a:extLst>
          </p:cNvPr>
          <p:cNvSpPr txBox="1"/>
          <p:nvPr/>
        </p:nvSpPr>
        <p:spPr>
          <a:xfrm>
            <a:off x="16850393" y="11154407"/>
            <a:ext cx="5203370" cy="646331"/>
          </a:xfrm>
          <a:prstGeom prst="rect">
            <a:avLst/>
          </a:prstGeom>
          <a:noFill/>
        </p:spPr>
        <p:txBody>
          <a:bodyPr wrap="square" rtlCol="0">
            <a:spAutoFit/>
          </a:bodyPr>
          <a:lstStyle/>
          <a:p>
            <a:r>
              <a:rPr lang="en-GB" sz="3600" b="1" dirty="0">
                <a:latin typeface="Arial" panose="020B0604020202020204" pitchFamily="34" charset="0"/>
                <a:cs typeface="Arial" panose="020B0604020202020204" pitchFamily="34" charset="0"/>
              </a:rPr>
              <a:t>Education services</a:t>
            </a:r>
          </a:p>
        </p:txBody>
      </p:sp>
      <p:sp>
        <p:nvSpPr>
          <p:cNvPr id="27" name="TextBox 26">
            <a:extLst>
              <a:ext uri="{FF2B5EF4-FFF2-40B4-BE49-F238E27FC236}">
                <a16:creationId xmlns:a16="http://schemas.microsoft.com/office/drawing/2014/main" id="{32A3DA95-4CB7-6FA0-9D56-C34CB97FCF74}"/>
              </a:ext>
            </a:extLst>
          </p:cNvPr>
          <p:cNvSpPr txBox="1"/>
          <p:nvPr/>
        </p:nvSpPr>
        <p:spPr>
          <a:xfrm>
            <a:off x="1893470" y="11154407"/>
            <a:ext cx="5203370" cy="646331"/>
          </a:xfrm>
          <a:prstGeom prst="rect">
            <a:avLst/>
          </a:prstGeom>
          <a:noFill/>
        </p:spPr>
        <p:txBody>
          <a:bodyPr wrap="square" rtlCol="0">
            <a:spAutoFit/>
          </a:bodyPr>
          <a:lstStyle/>
          <a:p>
            <a:r>
              <a:rPr lang="en-GB" sz="3600" b="1" dirty="0">
                <a:latin typeface="Arial" panose="020B0604020202020204" pitchFamily="34" charset="0"/>
                <a:cs typeface="Arial" panose="020B0604020202020204" pitchFamily="34" charset="0"/>
              </a:rPr>
              <a:t>Stationery</a:t>
            </a:r>
          </a:p>
        </p:txBody>
      </p:sp>
      <p:sp>
        <p:nvSpPr>
          <p:cNvPr id="29" name="TextBox 28">
            <a:extLst>
              <a:ext uri="{FF2B5EF4-FFF2-40B4-BE49-F238E27FC236}">
                <a16:creationId xmlns:a16="http://schemas.microsoft.com/office/drawing/2014/main" id="{1962E9F1-B681-D980-316E-C6BBD88B0210}"/>
              </a:ext>
            </a:extLst>
          </p:cNvPr>
          <p:cNvSpPr txBox="1"/>
          <p:nvPr/>
        </p:nvSpPr>
        <p:spPr>
          <a:xfrm>
            <a:off x="9422035" y="11154407"/>
            <a:ext cx="5203370" cy="646331"/>
          </a:xfrm>
          <a:prstGeom prst="rect">
            <a:avLst/>
          </a:prstGeom>
          <a:noFill/>
        </p:spPr>
        <p:txBody>
          <a:bodyPr wrap="square" rtlCol="0">
            <a:spAutoFit/>
          </a:bodyPr>
          <a:lstStyle/>
          <a:p>
            <a:r>
              <a:rPr lang="en-GB" sz="3600" b="1" dirty="0">
                <a:latin typeface="Arial" panose="020B0604020202020204" pitchFamily="34" charset="0"/>
                <a:cs typeface="Arial" panose="020B0604020202020204" pitchFamily="34" charset="0"/>
              </a:rPr>
              <a:t>Cleaning and facilities</a:t>
            </a:r>
          </a:p>
        </p:txBody>
      </p:sp>
    </p:spTree>
    <p:extLst>
      <p:ext uri="{BB962C8B-B14F-4D97-AF65-F5344CB8AC3E}">
        <p14:creationId xmlns:p14="http://schemas.microsoft.com/office/powerpoint/2010/main" val="1712313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EDA98-31DF-7146-7943-056E28B15FF7}"/>
              </a:ext>
            </a:extLst>
          </p:cNvPr>
          <p:cNvSpPr>
            <a:spLocks noGrp="1"/>
          </p:cNvSpPr>
          <p:nvPr>
            <p:ph type="title"/>
          </p:nvPr>
        </p:nvSpPr>
        <p:spPr/>
        <p:txBody>
          <a:bodyPr/>
          <a:lstStyle/>
          <a:p>
            <a:r>
              <a:rPr lang="en-GB" dirty="0"/>
              <a:t>Catering Framework</a:t>
            </a:r>
          </a:p>
        </p:txBody>
      </p:sp>
      <p:sp>
        <p:nvSpPr>
          <p:cNvPr id="4" name="Rectangle: Single Corner Snipped 3">
            <a:extLst>
              <a:ext uri="{FF2B5EF4-FFF2-40B4-BE49-F238E27FC236}">
                <a16:creationId xmlns:a16="http://schemas.microsoft.com/office/drawing/2014/main" id="{6C8834D2-11BF-CB7D-D31A-8365109E11D4}"/>
              </a:ext>
            </a:extLst>
          </p:cNvPr>
          <p:cNvSpPr/>
          <p:nvPr/>
        </p:nvSpPr>
        <p:spPr>
          <a:xfrm>
            <a:off x="1459783" y="3719579"/>
            <a:ext cx="7866345" cy="2931741"/>
          </a:xfrm>
          <a:prstGeom prst="snip1Rect">
            <a:avLst/>
          </a:prstGeom>
          <a:solidFill>
            <a:srgbClr val="08314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Single Corner Snipped 5">
            <a:extLst>
              <a:ext uri="{FF2B5EF4-FFF2-40B4-BE49-F238E27FC236}">
                <a16:creationId xmlns:a16="http://schemas.microsoft.com/office/drawing/2014/main" id="{862337DF-0537-A060-B4A1-2EAA2A2CC6A7}"/>
              </a:ext>
            </a:extLst>
          </p:cNvPr>
          <p:cNvSpPr/>
          <p:nvPr/>
        </p:nvSpPr>
        <p:spPr>
          <a:xfrm>
            <a:off x="1459783" y="8358502"/>
            <a:ext cx="7866345" cy="2931741"/>
          </a:xfrm>
          <a:prstGeom prst="snip1Rect">
            <a:avLst/>
          </a:prstGeom>
          <a:solidFill>
            <a:srgbClr val="08314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F268FB5B-9EDC-CFD2-5480-8D2F5BB81773}"/>
              </a:ext>
            </a:extLst>
          </p:cNvPr>
          <p:cNvSpPr txBox="1"/>
          <p:nvPr/>
        </p:nvSpPr>
        <p:spPr>
          <a:xfrm>
            <a:off x="2374681" y="4676487"/>
            <a:ext cx="7039628" cy="830997"/>
          </a:xfrm>
          <a:prstGeom prst="rect">
            <a:avLst/>
          </a:prstGeom>
          <a:noFill/>
        </p:spPr>
        <p:txBody>
          <a:bodyPr wrap="square" rtlCol="0">
            <a:spAutoFit/>
          </a:bodyPr>
          <a:lstStyle/>
          <a:p>
            <a:r>
              <a:rPr lang="en-GB" sz="4800" b="1" dirty="0">
                <a:solidFill>
                  <a:schemeClr val="bg1"/>
                </a:solidFill>
                <a:latin typeface="Arial" panose="020B0604020202020204" pitchFamily="34" charset="0"/>
                <a:cs typeface="Arial" panose="020B0604020202020204" pitchFamily="34" charset="0"/>
              </a:rPr>
              <a:t>Managed Outsource</a:t>
            </a:r>
          </a:p>
        </p:txBody>
      </p:sp>
      <p:sp>
        <p:nvSpPr>
          <p:cNvPr id="9" name="TextBox 8">
            <a:extLst>
              <a:ext uri="{FF2B5EF4-FFF2-40B4-BE49-F238E27FC236}">
                <a16:creationId xmlns:a16="http://schemas.microsoft.com/office/drawing/2014/main" id="{E6EEA115-7B2A-F04B-7FB4-51BE0B49AC23}"/>
              </a:ext>
            </a:extLst>
          </p:cNvPr>
          <p:cNvSpPr txBox="1"/>
          <p:nvPr/>
        </p:nvSpPr>
        <p:spPr>
          <a:xfrm>
            <a:off x="2286500" y="9039542"/>
            <a:ext cx="7039628" cy="1569660"/>
          </a:xfrm>
          <a:prstGeom prst="rect">
            <a:avLst/>
          </a:prstGeom>
          <a:noFill/>
        </p:spPr>
        <p:txBody>
          <a:bodyPr wrap="square" rtlCol="0">
            <a:spAutoFit/>
          </a:bodyPr>
          <a:lstStyle/>
          <a:p>
            <a:r>
              <a:rPr lang="en-GB" sz="4800" b="1" dirty="0">
                <a:solidFill>
                  <a:schemeClr val="bg1"/>
                </a:solidFill>
                <a:latin typeface="Arial" panose="020B0604020202020204" pitchFamily="34" charset="0"/>
                <a:cs typeface="Arial" panose="020B0604020202020204" pitchFamily="34" charset="0"/>
              </a:rPr>
              <a:t>Catering Services</a:t>
            </a:r>
          </a:p>
          <a:p>
            <a:r>
              <a:rPr lang="en-GB" sz="4800" b="1" dirty="0">
                <a:solidFill>
                  <a:schemeClr val="bg1"/>
                </a:solidFill>
                <a:latin typeface="Arial" panose="020B0604020202020204" pitchFamily="34" charset="0"/>
                <a:cs typeface="Arial" panose="020B0604020202020204" pitchFamily="34" charset="0"/>
              </a:rPr>
              <a:t>Framework</a:t>
            </a:r>
          </a:p>
        </p:txBody>
      </p:sp>
      <p:sp>
        <p:nvSpPr>
          <p:cNvPr id="11" name="Rectangle: Single Corner Snipped 10">
            <a:extLst>
              <a:ext uri="{FF2B5EF4-FFF2-40B4-BE49-F238E27FC236}">
                <a16:creationId xmlns:a16="http://schemas.microsoft.com/office/drawing/2014/main" id="{FC73D1A1-0B79-47DA-0E63-3A44CBF4D129}"/>
              </a:ext>
            </a:extLst>
          </p:cNvPr>
          <p:cNvSpPr/>
          <p:nvPr/>
        </p:nvSpPr>
        <p:spPr>
          <a:xfrm>
            <a:off x="10593344" y="3719579"/>
            <a:ext cx="11289626" cy="2931741"/>
          </a:xfrm>
          <a:prstGeom prst="snip1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GB" sz="2400" dirty="0">
              <a:solidFill>
                <a:schemeClr val="tx1"/>
              </a:solidFill>
              <a:latin typeface="Arial"/>
              <a:ea typeface="Calibri"/>
              <a:cs typeface="Arial"/>
            </a:endParaRPr>
          </a:p>
          <a:p>
            <a:r>
              <a:rPr lang="en-GB" sz="2400">
                <a:solidFill>
                  <a:schemeClr val="tx1"/>
                </a:solidFill>
                <a:latin typeface="Arial"/>
                <a:ea typeface="Calibri"/>
                <a:cs typeface="Arial"/>
              </a:rPr>
              <a:t>200 Schools currently using this framework</a:t>
            </a:r>
          </a:p>
          <a:p>
            <a:endParaRPr lang="en-GB" sz="2400" dirty="0">
              <a:solidFill>
                <a:schemeClr val="tx1"/>
              </a:solidFill>
              <a:latin typeface="Arial"/>
              <a:ea typeface="Calibri"/>
              <a:cs typeface="Arial"/>
            </a:endParaRPr>
          </a:p>
          <a:p>
            <a:endParaRPr lang="en-GB" sz="2400" dirty="0">
              <a:solidFill>
                <a:schemeClr val="tx1"/>
              </a:solidFill>
              <a:latin typeface="Arial"/>
              <a:ea typeface="Calibri"/>
              <a:cs typeface="Arial"/>
            </a:endParaRPr>
          </a:p>
        </p:txBody>
      </p:sp>
      <p:sp>
        <p:nvSpPr>
          <p:cNvPr id="13" name="Rectangle: Single Corner Snipped 12">
            <a:extLst>
              <a:ext uri="{FF2B5EF4-FFF2-40B4-BE49-F238E27FC236}">
                <a16:creationId xmlns:a16="http://schemas.microsoft.com/office/drawing/2014/main" id="{A59C819A-D407-0BB2-2AF1-53711A1F8D19}"/>
              </a:ext>
            </a:extLst>
          </p:cNvPr>
          <p:cNvSpPr/>
          <p:nvPr/>
        </p:nvSpPr>
        <p:spPr>
          <a:xfrm>
            <a:off x="10593344" y="8358501"/>
            <a:ext cx="11289626" cy="2931741"/>
          </a:xfrm>
          <a:prstGeom prst="snip1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31017C89-1EB6-6EF4-F7C9-EBBBDC8E6238}"/>
              </a:ext>
            </a:extLst>
          </p:cNvPr>
          <p:cNvSpPr txBox="1"/>
          <p:nvPr/>
        </p:nvSpPr>
        <p:spPr>
          <a:xfrm>
            <a:off x="11062570" y="8901041"/>
            <a:ext cx="10672175" cy="461665"/>
          </a:xfrm>
          <a:prstGeom prst="rect">
            <a:avLst/>
          </a:prstGeom>
          <a:noFill/>
        </p:spPr>
        <p:txBody>
          <a:bodyPr wrap="square" lIns="91440" tIns="45720" rIns="91440" bIns="45720" rtlCol="0" anchor="t">
            <a:spAutoFit/>
          </a:bodyPr>
          <a:lstStyle/>
          <a:p>
            <a:r>
              <a:rPr lang="en-GB" sz="2400" dirty="0">
                <a:latin typeface="Arial"/>
                <a:cs typeface="Arial"/>
              </a:rPr>
              <a:t>50 schools currently </a:t>
            </a:r>
            <a:r>
              <a:rPr lang="en-GB" sz="2400">
                <a:latin typeface="Arial"/>
                <a:cs typeface="Arial"/>
              </a:rPr>
              <a:t>using</a:t>
            </a:r>
            <a:r>
              <a:rPr lang="en-GB" sz="2400" dirty="0">
                <a:latin typeface="Arial"/>
                <a:cs typeface="Arial"/>
              </a:rPr>
              <a:t> this framework </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6666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E50BB-D69B-4EA8-6B48-9890681C7289}"/>
              </a:ext>
            </a:extLst>
          </p:cNvPr>
          <p:cNvSpPr>
            <a:spLocks noGrp="1"/>
          </p:cNvSpPr>
          <p:nvPr>
            <p:ph type="title"/>
          </p:nvPr>
        </p:nvSpPr>
        <p:spPr/>
        <p:txBody>
          <a:bodyPr/>
          <a:lstStyle/>
          <a:p>
            <a:pPr algn="ctr"/>
            <a:r>
              <a:rPr lang="en-GB" dirty="0"/>
              <a:t>FSM update</a:t>
            </a:r>
            <a:endParaRPr lang="en-US"/>
          </a:p>
        </p:txBody>
      </p:sp>
      <p:pic>
        <p:nvPicPr>
          <p:cNvPr id="7" name="Content Placeholder 6" descr="Love School Meals | From Chartwells">
            <a:extLst>
              <a:ext uri="{FF2B5EF4-FFF2-40B4-BE49-F238E27FC236}">
                <a16:creationId xmlns:a16="http://schemas.microsoft.com/office/drawing/2014/main" id="{E6C97FF8-7923-43EE-E507-C52A265D8CD9}"/>
              </a:ext>
            </a:extLst>
          </p:cNvPr>
          <p:cNvPicPr>
            <a:picLocks noGrp="1" noChangeAspect="1"/>
          </p:cNvPicPr>
          <p:nvPr>
            <p:ph idx="13"/>
          </p:nvPr>
        </p:nvPicPr>
        <p:blipFill>
          <a:blip r:embed="rId2"/>
          <a:stretch>
            <a:fillRect/>
          </a:stretch>
        </p:blipFill>
        <p:spPr>
          <a:xfrm>
            <a:off x="8887380" y="4081064"/>
            <a:ext cx="6326073" cy="6354283"/>
          </a:xfrm>
          <a:prstGeom prst="rect">
            <a:avLst/>
          </a:prstGeom>
        </p:spPr>
      </p:pic>
    </p:spTree>
    <p:extLst>
      <p:ext uri="{BB962C8B-B14F-4D97-AF65-F5344CB8AC3E}">
        <p14:creationId xmlns:p14="http://schemas.microsoft.com/office/powerpoint/2010/main" val="2718813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C2568B3-0242-3812-F68C-BF80E20B7411}"/>
              </a:ext>
            </a:extLst>
          </p:cNvPr>
          <p:cNvSpPr/>
          <p:nvPr/>
        </p:nvSpPr>
        <p:spPr>
          <a:xfrm>
            <a:off x="15616225" y="3980944"/>
            <a:ext cx="6254219" cy="1327759"/>
          </a:xfrm>
          <a:prstGeom prst="rect">
            <a:avLst/>
          </a:prstGeom>
          <a:solidFill>
            <a:srgbClr val="0831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dirty="0"/>
          </a:p>
        </p:txBody>
      </p:sp>
      <p:sp>
        <p:nvSpPr>
          <p:cNvPr id="2" name="Title 1">
            <a:extLst>
              <a:ext uri="{FF2B5EF4-FFF2-40B4-BE49-F238E27FC236}">
                <a16:creationId xmlns:a16="http://schemas.microsoft.com/office/drawing/2014/main" id="{47425F54-5902-D45E-0311-D2D2C288895C}"/>
              </a:ext>
            </a:extLst>
          </p:cNvPr>
          <p:cNvSpPr>
            <a:spLocks noGrp="1"/>
          </p:cNvSpPr>
          <p:nvPr>
            <p:ph type="title"/>
          </p:nvPr>
        </p:nvSpPr>
        <p:spPr/>
        <p:txBody>
          <a:bodyPr/>
          <a:lstStyle/>
          <a:p>
            <a:r>
              <a:rPr lang="en-GB" dirty="0"/>
              <a:t>What is changing?</a:t>
            </a:r>
          </a:p>
        </p:txBody>
      </p:sp>
      <p:sp>
        <p:nvSpPr>
          <p:cNvPr id="3" name="Content Placeholder 2">
            <a:extLst>
              <a:ext uri="{FF2B5EF4-FFF2-40B4-BE49-F238E27FC236}">
                <a16:creationId xmlns:a16="http://schemas.microsoft.com/office/drawing/2014/main" id="{FF9C2ADE-722D-EC49-EEFD-36171556150A}"/>
              </a:ext>
            </a:extLst>
          </p:cNvPr>
          <p:cNvSpPr>
            <a:spLocks noGrp="1"/>
          </p:cNvSpPr>
          <p:nvPr>
            <p:ph idx="13"/>
          </p:nvPr>
        </p:nvSpPr>
        <p:spPr>
          <a:xfrm>
            <a:off x="1371601" y="3742960"/>
            <a:ext cx="21334521" cy="7873093"/>
          </a:xfrm>
        </p:spPr>
        <p:txBody>
          <a:bodyPr/>
          <a:lstStyle/>
          <a:p>
            <a:pPr fontAlgn="base"/>
            <a:r>
              <a:rPr lang="en-GB" sz="3000" dirty="0"/>
              <a:t>From the start of the academic year 2026/27, free school meal eligibility expanded nationally:</a:t>
            </a:r>
            <a:r>
              <a:rPr lang="en-US" sz="3000" dirty="0"/>
              <a:t>​</a:t>
            </a:r>
          </a:p>
          <a:p>
            <a:pPr marL="571500" lvl="0" indent="-571500" fontAlgn="base">
              <a:buFont typeface="Arial" panose="020B0604020202020204" pitchFamily="34" charset="0"/>
              <a:buChar char="•"/>
            </a:pPr>
            <a:r>
              <a:rPr lang="en-GB" sz="3000" dirty="0"/>
              <a:t>All children in households receiving Universal Credit are entitled to free school meals from September 2026</a:t>
            </a:r>
            <a:r>
              <a:rPr lang="en-US" sz="3000" dirty="0"/>
              <a:t>​</a:t>
            </a:r>
          </a:p>
          <a:p>
            <a:pPr marL="571500" lvl="0" indent="-571500" fontAlgn="base">
              <a:buFont typeface="Arial" panose="020B0604020202020204" pitchFamily="34" charset="0"/>
              <a:buChar char="•"/>
            </a:pPr>
            <a:r>
              <a:rPr lang="en-GB" sz="3000" dirty="0"/>
              <a:t>Historic transitional protections ended in July 2026.</a:t>
            </a:r>
            <a:r>
              <a:rPr lang="en-US" sz="3000" dirty="0"/>
              <a:t>​</a:t>
            </a:r>
          </a:p>
          <a:p>
            <a:pPr marL="571500" lvl="0" indent="-571500" fontAlgn="base">
              <a:buFont typeface="Arial" panose="020B0604020202020204" pitchFamily="34" charset="0"/>
              <a:buChar char="•"/>
            </a:pPr>
            <a:r>
              <a:rPr lang="en-GB" sz="3000" dirty="0"/>
              <a:t>Hampshire’s focus is to make the transition as smooth as possible for schools, families and pupils.</a:t>
            </a:r>
            <a:r>
              <a:rPr lang="en-US" sz="3000" dirty="0"/>
              <a:t>​</a:t>
            </a:r>
          </a:p>
          <a:p>
            <a:pPr lvl="0" fontAlgn="base"/>
            <a:r>
              <a:rPr lang="en-GB" sz="3000" dirty="0"/>
              <a:t>​</a:t>
            </a:r>
          </a:p>
          <a:p>
            <a:pPr lvl="0" fontAlgn="base"/>
            <a:r>
              <a:rPr lang="en-GB" sz="3000" dirty="0"/>
              <a:t>In addition, UIFSM funding rates increased from £2.61 to£2.66 per meal and a new FSM Expansion grant will fund £505 per year (pro rata year 1) per additional FSM pupil recorded on the Oct 2026 census (compared to Oct 2025census).</a:t>
            </a:r>
            <a:r>
              <a:rPr lang="en-US" sz="3000" dirty="0"/>
              <a:t>​</a:t>
            </a:r>
          </a:p>
          <a:p>
            <a:endParaRPr lang="en-GB" sz="3000" dirty="0"/>
          </a:p>
        </p:txBody>
      </p:sp>
      <p:sp>
        <p:nvSpPr>
          <p:cNvPr id="4" name="Arrow: Down 3">
            <a:extLst>
              <a:ext uri="{FF2B5EF4-FFF2-40B4-BE49-F238E27FC236}">
                <a16:creationId xmlns:a16="http://schemas.microsoft.com/office/drawing/2014/main" id="{B5B445C4-DB22-B749-3F9E-4324AE86A184}"/>
              </a:ext>
            </a:extLst>
          </p:cNvPr>
          <p:cNvSpPr/>
          <p:nvPr/>
        </p:nvSpPr>
        <p:spPr>
          <a:xfrm>
            <a:off x="13276482" y="7939179"/>
            <a:ext cx="1537152" cy="3140562"/>
          </a:xfrm>
          <a:prstGeom prst="down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sz="3600"/>
          </a:p>
        </p:txBody>
      </p:sp>
      <p:sp>
        <p:nvSpPr>
          <p:cNvPr id="5" name="Arrow: Down 4">
            <a:extLst>
              <a:ext uri="{FF2B5EF4-FFF2-40B4-BE49-F238E27FC236}">
                <a16:creationId xmlns:a16="http://schemas.microsoft.com/office/drawing/2014/main" id="{4935E743-C477-539F-3664-202B03204BE4}"/>
              </a:ext>
            </a:extLst>
          </p:cNvPr>
          <p:cNvSpPr/>
          <p:nvPr/>
        </p:nvSpPr>
        <p:spPr>
          <a:xfrm rot="10800000">
            <a:off x="13276482" y="3055700"/>
            <a:ext cx="1537152" cy="3140562"/>
          </a:xfrm>
          <a:prstGeom prst="downArrow">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sz="3600"/>
          </a:p>
        </p:txBody>
      </p:sp>
      <p:sp>
        <p:nvSpPr>
          <p:cNvPr id="10" name="Rectangle 9">
            <a:extLst>
              <a:ext uri="{FF2B5EF4-FFF2-40B4-BE49-F238E27FC236}">
                <a16:creationId xmlns:a16="http://schemas.microsoft.com/office/drawing/2014/main" id="{F8FA09F5-81BC-E5B6-6242-0809E9E8EB4B}"/>
              </a:ext>
            </a:extLst>
          </p:cNvPr>
          <p:cNvSpPr/>
          <p:nvPr/>
        </p:nvSpPr>
        <p:spPr>
          <a:xfrm>
            <a:off x="15616225" y="8321756"/>
            <a:ext cx="6254219" cy="1327759"/>
          </a:xfrm>
          <a:prstGeom prst="rect">
            <a:avLst/>
          </a:prstGeom>
          <a:solidFill>
            <a:srgbClr val="0831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dirty="0"/>
          </a:p>
        </p:txBody>
      </p:sp>
      <p:sp>
        <p:nvSpPr>
          <p:cNvPr id="6" name="TextBox 4">
            <a:extLst>
              <a:ext uri="{FF2B5EF4-FFF2-40B4-BE49-F238E27FC236}">
                <a16:creationId xmlns:a16="http://schemas.microsoft.com/office/drawing/2014/main" id="{80E7B214-8743-993E-E05E-9C72DA297E15}"/>
              </a:ext>
            </a:extLst>
          </p:cNvPr>
          <p:cNvSpPr txBox="1"/>
          <p:nvPr/>
        </p:nvSpPr>
        <p:spPr>
          <a:xfrm>
            <a:off x="15941901" y="4106215"/>
            <a:ext cx="5928543" cy="107721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3200" b="1" dirty="0">
                <a:solidFill>
                  <a:schemeClr val="bg1"/>
                </a:solidFill>
                <a:latin typeface="Arial" panose="020B0604020202020204" pitchFamily="34" charset="0"/>
                <a:cs typeface="Arial" panose="020B0604020202020204" pitchFamily="34" charset="0"/>
              </a:rPr>
              <a:t>Circa 15,000 registered pupils are no longer eligible</a:t>
            </a:r>
          </a:p>
        </p:txBody>
      </p:sp>
      <p:sp>
        <p:nvSpPr>
          <p:cNvPr id="7" name="TextBox 8">
            <a:extLst>
              <a:ext uri="{FF2B5EF4-FFF2-40B4-BE49-F238E27FC236}">
                <a16:creationId xmlns:a16="http://schemas.microsoft.com/office/drawing/2014/main" id="{EE07654D-78DC-62D3-5586-66C5E99C4838}"/>
              </a:ext>
            </a:extLst>
          </p:cNvPr>
          <p:cNvSpPr txBox="1"/>
          <p:nvPr/>
        </p:nvSpPr>
        <p:spPr>
          <a:xfrm>
            <a:off x="15941901" y="8447027"/>
            <a:ext cx="5928543" cy="107721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3200" b="1" dirty="0">
                <a:solidFill>
                  <a:schemeClr val="bg1"/>
                </a:solidFill>
                <a:latin typeface="Arial" panose="020B0604020202020204" pitchFamily="34" charset="0"/>
                <a:cs typeface="Arial" panose="020B0604020202020204" pitchFamily="34" charset="0"/>
              </a:rPr>
              <a:t>Circa 17,000 registered pupils are newly eligible</a:t>
            </a:r>
          </a:p>
        </p:txBody>
      </p:sp>
    </p:spTree>
    <p:extLst>
      <p:ext uri="{BB962C8B-B14F-4D97-AF65-F5344CB8AC3E}">
        <p14:creationId xmlns:p14="http://schemas.microsoft.com/office/powerpoint/2010/main" val="50802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8F833-6288-32EF-A432-F91E15FB8A57}"/>
              </a:ext>
            </a:extLst>
          </p:cNvPr>
          <p:cNvSpPr>
            <a:spLocks noGrp="1"/>
          </p:cNvSpPr>
          <p:nvPr>
            <p:ph type="title"/>
          </p:nvPr>
        </p:nvSpPr>
        <p:spPr/>
        <p:txBody>
          <a:bodyPr>
            <a:normAutofit/>
          </a:bodyPr>
          <a:lstStyle/>
          <a:p>
            <a:r>
              <a:rPr lang="en-GB" sz="6000" dirty="0">
                <a:latin typeface="Arial"/>
                <a:cs typeface="Arial"/>
              </a:rPr>
              <a:t>What are County Supplies doing to support schools and </a:t>
            </a:r>
            <a:r>
              <a:rPr lang="en-GB" sz="6000">
                <a:latin typeface="Arial"/>
                <a:cs typeface="Arial"/>
              </a:rPr>
              <a:t>residents with Free School Meals?</a:t>
            </a:r>
            <a:r>
              <a:rPr lang="en-GB" sz="6000" b="0" dirty="0">
                <a:latin typeface="Arial"/>
                <a:cs typeface="Arial"/>
              </a:rPr>
              <a:t>​</a:t>
            </a:r>
            <a:endParaRPr lang="en-GB" sz="6000" dirty="0">
              <a:latin typeface="Arial"/>
              <a:cs typeface="Arial"/>
            </a:endParaRPr>
          </a:p>
        </p:txBody>
      </p:sp>
      <p:sp>
        <p:nvSpPr>
          <p:cNvPr id="3" name="Content Placeholder 2">
            <a:extLst>
              <a:ext uri="{FF2B5EF4-FFF2-40B4-BE49-F238E27FC236}">
                <a16:creationId xmlns:a16="http://schemas.microsoft.com/office/drawing/2014/main" id="{049213FF-7A6D-A766-6F31-4D25D4364999}"/>
              </a:ext>
            </a:extLst>
          </p:cNvPr>
          <p:cNvSpPr>
            <a:spLocks noGrp="1"/>
          </p:cNvSpPr>
          <p:nvPr>
            <p:ph idx="13"/>
          </p:nvPr>
        </p:nvSpPr>
        <p:spPr/>
        <p:txBody>
          <a:bodyPr/>
          <a:lstStyle/>
          <a:p>
            <a:pPr marL="571500" indent="-571500">
              <a:buFont typeface="Arial" panose="020B0604020202020204" pitchFamily="34" charset="0"/>
              <a:buChar char="•"/>
            </a:pPr>
            <a:r>
              <a:rPr lang="en-GB" dirty="0"/>
              <a:t>Providing schools with regular communications and updates on free school meals </a:t>
            </a:r>
          </a:p>
          <a:p>
            <a:pPr marL="571500" indent="-571500">
              <a:buFont typeface="Arial" panose="020B0604020202020204" pitchFamily="34" charset="0"/>
              <a:buChar char="•"/>
            </a:pPr>
            <a:r>
              <a:rPr lang="en-GB" dirty="0"/>
              <a:t>Answering enquiries pertaining to eligibility in a timely manner</a:t>
            </a:r>
          </a:p>
          <a:p>
            <a:pPr marL="571500" indent="-571500">
              <a:buFont typeface="Arial" panose="020B0604020202020204" pitchFamily="34" charset="0"/>
              <a:buChar char="•"/>
            </a:pPr>
            <a:r>
              <a:rPr lang="en-GB" dirty="0"/>
              <a:t>Appointment of a new Free School meal Engagement Officer</a:t>
            </a:r>
          </a:p>
          <a:p>
            <a:pPr marL="571500" indent="-571500">
              <a:buFont typeface="Arial" panose="020B0604020202020204" pitchFamily="34" charset="0"/>
              <a:buChar char="•"/>
            </a:pPr>
            <a:r>
              <a:rPr lang="en-GB" dirty="0"/>
              <a:t>All free school meal correspondence should be sent to the following email:</a:t>
            </a:r>
          </a:p>
        </p:txBody>
      </p:sp>
      <p:sp>
        <p:nvSpPr>
          <p:cNvPr id="6" name="TextBox 5">
            <a:extLst>
              <a:ext uri="{FF2B5EF4-FFF2-40B4-BE49-F238E27FC236}">
                <a16:creationId xmlns:a16="http://schemas.microsoft.com/office/drawing/2014/main" id="{5A927959-E482-FBBC-4FD0-E8342512DC24}"/>
              </a:ext>
            </a:extLst>
          </p:cNvPr>
          <p:cNvSpPr txBox="1"/>
          <p:nvPr/>
        </p:nvSpPr>
        <p:spPr>
          <a:xfrm>
            <a:off x="13900759" y="5104014"/>
            <a:ext cx="8182627" cy="3785652"/>
          </a:xfrm>
          <a:prstGeom prst="rect">
            <a:avLst/>
          </a:prstGeom>
          <a:noFill/>
        </p:spPr>
        <p:txBody>
          <a:bodyPr wrap="square">
            <a:spAutoFit/>
          </a:bodyPr>
          <a:lstStyle/>
          <a:p>
            <a:r>
              <a:rPr lang="en-GB" sz="4000" b="1" i="0" u="none" strike="noStrike" spc="0" dirty="0">
                <a:solidFill>
                  <a:schemeClr val="bg1"/>
                </a:solidFill>
                <a:effectLst/>
                <a:latin typeface="Arial" panose="020B0604020202020204" pitchFamily="34" charset="0"/>
                <a:cs typeface="Arial" panose="020B0604020202020204" pitchFamily="34" charset="0"/>
              </a:rPr>
              <a:t>County Supplies recommends that schools note the schedule of tendering activity and collaborative framework agreements to be undertaken by County Supplies.</a:t>
            </a:r>
            <a:r>
              <a:rPr lang="en-GB" sz="4000" b="1" i="0" dirty="0">
                <a:solidFill>
                  <a:schemeClr val="bg1"/>
                </a:solidFill>
                <a:effectLst/>
                <a:latin typeface="Arial" panose="020B0604020202020204" pitchFamily="34" charset="0"/>
                <a:cs typeface="Arial" panose="020B0604020202020204" pitchFamily="34" charset="0"/>
              </a:rPr>
              <a:t>​</a:t>
            </a:r>
            <a:endParaRPr lang="en-GB" sz="4000" b="1" dirty="0">
              <a:solidFill>
                <a:schemeClr val="bg1"/>
              </a:solidFill>
              <a:latin typeface="Arial" panose="020B0604020202020204" pitchFamily="34" charset="0"/>
              <a:cs typeface="Arial" panose="020B0604020202020204" pitchFamily="34" charset="0"/>
            </a:endParaRPr>
          </a:p>
        </p:txBody>
      </p:sp>
      <p:pic>
        <p:nvPicPr>
          <p:cNvPr id="5" name="Graphic 4">
            <a:extLst>
              <a:ext uri="{FF2B5EF4-FFF2-40B4-BE49-F238E27FC236}">
                <a16:creationId xmlns:a16="http://schemas.microsoft.com/office/drawing/2014/main" id="{F15FF89F-82E8-6DA5-443C-1BD2AA160B2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877142" y="4157205"/>
            <a:ext cx="5675325" cy="5679148"/>
          </a:xfrm>
          <a:prstGeom prst="rect">
            <a:avLst/>
          </a:prstGeom>
        </p:spPr>
      </p:pic>
    </p:spTree>
    <p:extLst>
      <p:ext uri="{BB962C8B-B14F-4D97-AF65-F5344CB8AC3E}">
        <p14:creationId xmlns:p14="http://schemas.microsoft.com/office/powerpoint/2010/main" val="3336905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EDCAD-8881-8E99-6B66-C543B4C26C61}"/>
              </a:ext>
            </a:extLst>
          </p:cNvPr>
          <p:cNvSpPr>
            <a:spLocks noGrp="1"/>
          </p:cNvSpPr>
          <p:nvPr>
            <p:ph type="title"/>
          </p:nvPr>
        </p:nvSpPr>
        <p:spPr/>
        <p:txBody>
          <a:bodyPr/>
          <a:lstStyle/>
          <a:p>
            <a:r>
              <a:rPr lang="en-GB">
                <a:latin typeface="Arial"/>
                <a:cs typeface="Arial"/>
              </a:rPr>
              <a:t>Recommendations</a:t>
            </a:r>
            <a:endParaRPr lang="en-GB"/>
          </a:p>
        </p:txBody>
      </p:sp>
      <p:sp>
        <p:nvSpPr>
          <p:cNvPr id="7" name="Rectangle: Rounded Corners 6">
            <a:extLst>
              <a:ext uri="{FF2B5EF4-FFF2-40B4-BE49-F238E27FC236}">
                <a16:creationId xmlns:a16="http://schemas.microsoft.com/office/drawing/2014/main" id="{0E8BD90F-269D-3A04-110A-67A36900AE87}"/>
              </a:ext>
            </a:extLst>
          </p:cNvPr>
          <p:cNvSpPr/>
          <p:nvPr/>
        </p:nvSpPr>
        <p:spPr>
          <a:xfrm>
            <a:off x="7061857" y="4429142"/>
            <a:ext cx="9569886" cy="5275779"/>
          </a:xfrm>
          <a:prstGeom prst="roundRect">
            <a:avLst/>
          </a:prstGeom>
          <a:solidFill>
            <a:srgbClr val="08314C"/>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4000" b="1" i="0" u="none" strike="noStrike" baseline="0" dirty="0">
                <a:solidFill>
                  <a:srgbClr val="FFFFFF"/>
                </a:solidFill>
                <a:latin typeface="Arial"/>
                <a:ea typeface="Segoe UI"/>
                <a:cs typeface="Segoe UI"/>
              </a:rPr>
              <a:t>County Supplies </a:t>
            </a:r>
            <a:r>
              <a:rPr lang="en-GB" sz="4000" b="1" dirty="0">
                <a:solidFill>
                  <a:srgbClr val="FFFFFF"/>
                </a:solidFill>
                <a:latin typeface="Arial"/>
                <a:ea typeface="Segoe UI"/>
                <a:cs typeface="Segoe UI"/>
              </a:rPr>
              <a:t>recommends that</a:t>
            </a:r>
            <a:r>
              <a:rPr lang="en-GB" sz="4000" b="1" i="0" u="none" strike="noStrike" baseline="0" dirty="0">
                <a:solidFill>
                  <a:srgbClr val="FFFFFF"/>
                </a:solidFill>
                <a:latin typeface="Arial"/>
                <a:ea typeface="Segoe UI"/>
                <a:cs typeface="Segoe UI"/>
              </a:rPr>
              <a:t> schools note the </a:t>
            </a:r>
            <a:r>
              <a:rPr lang="en-GB" sz="4000" b="1" dirty="0">
                <a:solidFill>
                  <a:srgbClr val="FFFFFF"/>
                </a:solidFill>
                <a:latin typeface="Arial"/>
                <a:ea typeface="Segoe UI"/>
                <a:cs typeface="Segoe UI"/>
              </a:rPr>
              <a:t>schedule of</a:t>
            </a:r>
            <a:r>
              <a:rPr lang="en-GB" sz="4000" b="1" i="0" u="none" strike="noStrike" baseline="0" dirty="0">
                <a:solidFill>
                  <a:srgbClr val="FFFFFF"/>
                </a:solidFill>
                <a:latin typeface="Arial"/>
                <a:ea typeface="Segoe UI"/>
                <a:cs typeface="Segoe UI"/>
              </a:rPr>
              <a:t> tendering activity </a:t>
            </a:r>
            <a:r>
              <a:rPr lang="en-GB" sz="4000" b="1" dirty="0">
                <a:solidFill>
                  <a:srgbClr val="FFFFFF"/>
                </a:solidFill>
                <a:latin typeface="Arial"/>
                <a:ea typeface="Segoe UI"/>
                <a:cs typeface="Segoe UI"/>
              </a:rPr>
              <a:t>and collaborative</a:t>
            </a:r>
            <a:r>
              <a:rPr lang="en-GB" sz="4000" b="1" i="0" u="none" strike="noStrike" baseline="0" dirty="0">
                <a:solidFill>
                  <a:srgbClr val="FFFFFF"/>
                </a:solidFill>
                <a:latin typeface="Arial"/>
                <a:ea typeface="Segoe UI"/>
                <a:cs typeface="Segoe UI"/>
              </a:rPr>
              <a:t> </a:t>
            </a:r>
            <a:r>
              <a:rPr lang="en-GB" sz="4000" b="1">
                <a:solidFill>
                  <a:srgbClr val="FFFFFF"/>
                </a:solidFill>
                <a:latin typeface="Arial"/>
                <a:ea typeface="Segoe UI"/>
                <a:cs typeface="Segoe UI"/>
              </a:rPr>
              <a:t>framework agreements</a:t>
            </a:r>
            <a:r>
              <a:rPr lang="en-GB" sz="4000" b="1" i="0" u="none" strike="noStrike" baseline="0" dirty="0">
                <a:solidFill>
                  <a:srgbClr val="FFFFFF"/>
                </a:solidFill>
                <a:latin typeface="Arial"/>
                <a:ea typeface="Segoe UI"/>
                <a:cs typeface="Segoe UI"/>
              </a:rPr>
              <a:t> to be undertaken </a:t>
            </a:r>
            <a:r>
              <a:rPr lang="en-GB" sz="4000" b="1">
                <a:solidFill>
                  <a:srgbClr val="FFFFFF"/>
                </a:solidFill>
                <a:latin typeface="Arial"/>
                <a:ea typeface="Segoe UI"/>
                <a:cs typeface="Segoe UI"/>
              </a:rPr>
              <a:t>by County</a:t>
            </a:r>
            <a:r>
              <a:rPr lang="en-GB" sz="4000" b="1" i="0" u="none" strike="noStrike" baseline="0" dirty="0">
                <a:solidFill>
                  <a:srgbClr val="FFFFFF"/>
                </a:solidFill>
                <a:latin typeface="Arial"/>
                <a:ea typeface="Segoe UI"/>
                <a:cs typeface="Segoe UI"/>
              </a:rPr>
              <a:t> Supplies.​</a:t>
            </a:r>
            <a:r>
              <a:rPr lang="en-GB" sz="4000" b="0" i="0" dirty="0">
                <a:solidFill>
                  <a:srgbClr val="000000"/>
                </a:solidFill>
                <a:latin typeface="Arial"/>
                <a:ea typeface="Arial"/>
                <a:cs typeface="Arial"/>
              </a:rPr>
              <a:t>​</a:t>
            </a:r>
            <a:endParaRPr lang="en-GB" dirty="0"/>
          </a:p>
        </p:txBody>
      </p:sp>
    </p:spTree>
    <p:extLst>
      <p:ext uri="{BB962C8B-B14F-4D97-AF65-F5344CB8AC3E}">
        <p14:creationId xmlns:p14="http://schemas.microsoft.com/office/powerpoint/2010/main" val="1197965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839A6E-0826-076D-FF77-E49043AD9356}"/>
              </a:ext>
            </a:extLst>
          </p:cNvPr>
          <p:cNvSpPr/>
          <p:nvPr/>
        </p:nvSpPr>
        <p:spPr>
          <a:xfrm>
            <a:off x="0" y="0"/>
            <a:ext cx="24382413" cy="13716000"/>
          </a:xfrm>
          <a:prstGeom prst="rect">
            <a:avLst/>
          </a:prstGeom>
          <a:solidFill>
            <a:srgbClr val="0831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11C6AF39-0F1B-B006-B0E8-40C19EC4910E}"/>
              </a:ext>
            </a:extLst>
          </p:cNvPr>
          <p:cNvPicPr>
            <a:picLocks noChangeAspect="1"/>
          </p:cNvPicPr>
          <p:nvPr/>
        </p:nvPicPr>
        <p:blipFill>
          <a:blip r:embed="rId2"/>
          <a:stretch>
            <a:fillRect/>
          </a:stretch>
        </p:blipFill>
        <p:spPr>
          <a:xfrm>
            <a:off x="8583584" y="5276489"/>
            <a:ext cx="7215244" cy="3163021"/>
          </a:xfrm>
          <a:prstGeom prst="rect">
            <a:avLst/>
          </a:prstGeom>
        </p:spPr>
      </p:pic>
    </p:spTree>
    <p:extLst>
      <p:ext uri="{BB962C8B-B14F-4D97-AF65-F5344CB8AC3E}">
        <p14:creationId xmlns:p14="http://schemas.microsoft.com/office/powerpoint/2010/main" val="32739628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AFBB0EBC339B4E45A8DC17D7349DD62D" ma:contentTypeVersion="15" ma:contentTypeDescription="Create a new document." ma:contentTypeScope="" ma:versionID="1742f9c5acdf3d972668a4749d99951d">
  <xsd:schema xmlns:xsd="http://www.w3.org/2001/XMLSchema" xmlns:xs="http://www.w3.org/2001/XMLSchema" xmlns:p="http://schemas.microsoft.com/office/2006/metadata/properties" xmlns:ns2="4d4d7803-6ba1-487e-919f-9fff55e42e7c" xmlns:ns3="f358799b-757b-4cf3-84a9-4985256bc027" xmlns:ns4="c5dbf80e-f509-45f6-9fe5-406e3eefabbb" targetNamespace="http://schemas.microsoft.com/office/2006/metadata/properties" ma:root="true" ma:fieldsID="85e5d933985ecdf809f9cea3b59d9d0c" ns2:_="" ns3:_="" ns4:_="">
    <xsd:import namespace="4d4d7803-6ba1-487e-919f-9fff55e42e7c"/>
    <xsd:import namespace="f358799b-757b-4cf3-84a9-4985256bc027"/>
    <xsd:import namespace="c5dbf80e-f509-45f6-9fe5-406e3eefabb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lcf76f155ced4ddcb4097134ff3c332f" minOccurs="0"/>
                <xsd:element ref="ns4:TaxCatchAll" minOccurs="0"/>
                <xsd:element ref="ns3:MediaServiceObjectDetectorVersions" minOccurs="0"/>
                <xsd:element ref="ns2:SharedWithUsers" minOccurs="0"/>
                <xsd:element ref="ns2:SharedWithDetail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4d7803-6ba1-487e-919f-9fff55e42e7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358799b-757b-4cf3-84a9-4985256bc027"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3c5dbf34-c73a-430c-9290-9174ad78773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5dbf80e-f509-45f6-9fe5-406e3eefabbb"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ef89ec84-2cb4-4509-912a-78db2a4cace3}" ma:internalName="TaxCatchAll" ma:showField="CatchAllData" ma:web="4d4d7803-6ba1-487e-919f-9fff55e42e7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358799b-757b-4cf3-84a9-4985256bc027">
      <Terms xmlns="http://schemas.microsoft.com/office/infopath/2007/PartnerControls"/>
    </lcf76f155ced4ddcb4097134ff3c332f>
    <TaxCatchAll xmlns="c5dbf80e-f509-45f6-9fe5-406e3eefabbb" xsi:nil="true"/>
    <_dlc_DocId xmlns="4d4d7803-6ba1-487e-919f-9fff55e42e7c">CESCDOCID-621931877-1241</_dlc_DocId>
    <_dlc_DocIdUrl xmlns="4d4d7803-6ba1-487e-919f-9fff55e42e7c">
      <Url>https://hants.sharepoint.com/sites/CESC/_layouts/15/DocIdRedir.aspx?ID=CESCDOCID-621931877-1241</Url>
      <Description>CESCDOCID-621931877-1241</Description>
    </_dlc_DocIdUrl>
    <SharedWithUsers xmlns="4d4d7803-6ba1-487e-919f-9fff55e42e7c">
      <UserInfo>
        <DisplayName>Smith, Fran</DisplayName>
        <AccountId>9087</AccountId>
        <AccountType/>
      </UserInfo>
      <UserInfo>
        <DisplayName>Cooper, Nicky</DisplayName>
        <AccountId>2785</AccountId>
        <AccountType/>
      </UserInfo>
    </SharedWithUser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B472F75-F4F4-44B0-8E05-4C84193C3F6E}">
  <ds:schemaRefs>
    <ds:schemaRef ds:uri="http://schemas.microsoft.com/sharepoint/events"/>
  </ds:schemaRefs>
</ds:datastoreItem>
</file>

<file path=customXml/itemProps2.xml><?xml version="1.0" encoding="utf-8"?>
<ds:datastoreItem xmlns:ds="http://schemas.openxmlformats.org/officeDocument/2006/customXml" ds:itemID="{0561A218-02F3-4B0D-9E73-0979F31B63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4d7803-6ba1-487e-919f-9fff55e42e7c"/>
    <ds:schemaRef ds:uri="f358799b-757b-4cf3-84a9-4985256bc027"/>
    <ds:schemaRef ds:uri="c5dbf80e-f509-45f6-9fe5-406e3eefab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D154B67-28CD-4416-A8CA-1B6E1B0FC999}">
  <ds:schemaRefs>
    <ds:schemaRef ds:uri="4d4d7803-6ba1-487e-919f-9fff55e42e7c"/>
    <ds:schemaRef ds:uri="http://purl.org/dc/elements/1.1/"/>
    <ds:schemaRef ds:uri="http://www.w3.org/XML/1998/namespace"/>
    <ds:schemaRef ds:uri="http://schemas.microsoft.com/office/2006/documentManagement/types"/>
    <ds:schemaRef ds:uri="http://purl.org/dc/dcmitype/"/>
    <ds:schemaRef ds:uri="http://schemas.openxmlformats.org/package/2006/metadata/core-properties"/>
    <ds:schemaRef ds:uri="c5dbf80e-f509-45f6-9fe5-406e3eefabbb"/>
    <ds:schemaRef ds:uri="http://purl.org/dc/terms/"/>
    <ds:schemaRef ds:uri="http://schemas.microsoft.com/office/infopath/2007/PartnerControls"/>
    <ds:schemaRef ds:uri="f358799b-757b-4cf3-84a9-4985256bc027"/>
    <ds:schemaRef ds:uri="http://schemas.microsoft.com/office/2006/metadata/properties"/>
  </ds:schemaRefs>
</ds:datastoreItem>
</file>

<file path=customXml/itemProps4.xml><?xml version="1.0" encoding="utf-8"?>
<ds:datastoreItem xmlns:ds="http://schemas.openxmlformats.org/officeDocument/2006/customXml" ds:itemID="{EAC118E8-5797-4132-9939-863C7525586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942</TotalTime>
  <Words>418</Words>
  <Application>Microsoft Office PowerPoint</Application>
  <PresentationFormat>Custom</PresentationFormat>
  <Paragraphs>50</Paragraphs>
  <Slides>11</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11</vt:i4>
      </vt:variant>
    </vt:vector>
  </HeadingPairs>
  <TitlesOfParts>
    <vt:vector size="13" baseType="lpstr">
      <vt:lpstr>Arial</vt:lpstr>
      <vt:lpstr>Office Theme</vt:lpstr>
      <vt:lpstr>PowerPoint Presentation</vt:lpstr>
      <vt:lpstr>PowerPoint Presentation</vt:lpstr>
      <vt:lpstr>Introduction</vt:lpstr>
      <vt:lpstr>The importance of approved frameworks</vt:lpstr>
      <vt:lpstr>Our Frameworks</vt:lpstr>
      <vt:lpstr>Catering Framework</vt:lpstr>
      <vt:lpstr>FSM update</vt:lpstr>
      <vt:lpstr>What is changing?</vt:lpstr>
      <vt:lpstr>What are County Supplies doing to support schools and residents with Free School Meals?​</vt:lpstr>
      <vt:lpstr>Recommendations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Holland, Nicholas</dc:creator>
  <cp:lastModifiedBy>Blackwell, Anita</cp:lastModifiedBy>
  <cp:revision>92</cp:revision>
  <dcterms:created xsi:type="dcterms:W3CDTF">2023-04-27T13:13:25Z</dcterms:created>
  <dcterms:modified xsi:type="dcterms:W3CDTF">2026-10-15T08:11:51Z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0x010100AFBB0EBC339B4E45A8DC17D7349DD62D</vt:lpwstr>
  </property>
  <property fmtid="{D5CDD505-2E9C-101B-9397-08002B2CF9AE}" pid="3" name="_dlc_DocIdItemGuid">
    <vt:lpwstr>86fd668a-e389-428e-8d31-93a4b334825c</vt:lpwstr>
  </property>
  <property fmtid="{D5CDD505-2E9C-101B-9397-08002B2CF9AE}" pid="4" name="MediaServiceImageTags">
    <vt:lpwstr/>
  </property>
</Properties>
</file>